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7" r:id="rId2"/>
    <p:sldId id="258" r:id="rId3"/>
    <p:sldId id="259" r:id="rId4"/>
    <p:sldId id="260" r:id="rId5"/>
    <p:sldId id="261" r:id="rId6"/>
    <p:sldId id="262" r:id="rId7"/>
    <p:sldId id="263" r:id="rId8"/>
    <p:sldId id="264" r:id="rId9"/>
  </p:sldIdLst>
  <p:sldSz cx="9144000" cy="6858000" type="screen4x3"/>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8" d="100"/>
          <a:sy n="88" d="100"/>
        </p:scale>
        <p:origin x="-106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911712F-3A0F-4EEB-B7D7-A8B12EA0DF3B}" type="datetimeFigureOut">
              <a:rPr lang="pl-PL" smtClean="0"/>
              <a:t>2010-05-04</a:t>
            </a:fld>
            <a:endParaRPr lang="pl-PL"/>
          </a:p>
        </p:txBody>
      </p:sp>
      <p:sp>
        <p:nvSpPr>
          <p:cNvPr id="4" name="Symbol zastępczy obrazu slajd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6" name="Symbol zastępczy stopki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C1E9E48-CBDB-4956-9232-9AE8483D0C63}" type="slidenum">
              <a:rPr lang="pl-PL" smtClean="0"/>
              <a:t>‹#›</a:t>
            </a:fld>
            <a:endParaRPr lang="pl-PL"/>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dirty="0"/>
          </a:p>
        </p:txBody>
      </p:sp>
      <p:sp>
        <p:nvSpPr>
          <p:cNvPr id="4" name="Symbol zastępczy numeru slajdu 3"/>
          <p:cNvSpPr>
            <a:spLocks noGrp="1"/>
          </p:cNvSpPr>
          <p:nvPr>
            <p:ph type="sldNum" sz="quarter" idx="10"/>
          </p:nvPr>
        </p:nvSpPr>
        <p:spPr/>
        <p:txBody>
          <a:bodyPr/>
          <a:lstStyle/>
          <a:p>
            <a:fld id="{91B9C0EB-2EC2-4B1D-B867-5EDFC5839E7C}" type="slidenum">
              <a:rPr lang="pl-PL" smtClean="0"/>
              <a:pPr/>
              <a:t>4</a:t>
            </a:fld>
            <a:endParaRPr lang="pl-PL"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5"/>
            <a:ext cx="7772400" cy="1470025"/>
          </a:xfrm>
        </p:spPr>
        <p:txBody>
          <a:bodyPr/>
          <a:lstStyle/>
          <a:p>
            <a:r>
              <a:rPr lang="pl-PL" smtClean="0"/>
              <a:t>Kliknij, aby edytować styl</a:t>
            </a:r>
            <a:endParaRPr lang="pl-PL"/>
          </a:p>
        </p:txBody>
      </p:sp>
      <p:sp>
        <p:nvSpPr>
          <p:cNvPr id="3" name="Podtytu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pl-PL"/>
          </a:p>
        </p:txBody>
      </p:sp>
      <p:sp>
        <p:nvSpPr>
          <p:cNvPr id="4" name="Symbol zastępczy daty 3"/>
          <p:cNvSpPr>
            <a:spLocks noGrp="1"/>
          </p:cNvSpPr>
          <p:nvPr>
            <p:ph type="dt" sz="half" idx="10"/>
          </p:nvPr>
        </p:nvSpPr>
        <p:spPr/>
        <p:txBody>
          <a:bodyPr/>
          <a:lstStyle/>
          <a:p>
            <a:fld id="{8B7C2BCD-D99E-4EAF-857D-036D6BE8688E}" type="datetimeFigureOut">
              <a:rPr lang="pl-PL" smtClean="0"/>
              <a:t>2010-05-04</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75EA6AFA-29E6-4368-90DF-DD441D64C365}" type="slidenum">
              <a:rPr lang="pl-PL" smtClean="0"/>
              <a:t>‹#›</a:t>
            </a:fld>
            <a:endParaRPr lang="pl-P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8B7C2BCD-D99E-4EAF-857D-036D6BE8688E}" type="datetimeFigureOut">
              <a:rPr lang="pl-PL" smtClean="0"/>
              <a:t>2010-05-04</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75EA6AFA-29E6-4368-90DF-DD441D64C365}" type="slidenum">
              <a:rPr lang="pl-PL" smtClean="0"/>
              <a:t>‹#›</a:t>
            </a:fld>
            <a:endParaRPr lang="pl-P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4638"/>
            <a:ext cx="2057400" cy="5851525"/>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457200" y="274638"/>
            <a:ext cx="6019800" cy="5851525"/>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8B7C2BCD-D99E-4EAF-857D-036D6BE8688E}" type="datetimeFigureOut">
              <a:rPr lang="pl-PL" smtClean="0"/>
              <a:t>2010-05-04</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75EA6AFA-29E6-4368-90DF-DD441D64C365}" type="slidenum">
              <a:rPr lang="pl-PL" smtClean="0"/>
              <a:t>‹#›</a:t>
            </a:fld>
            <a:endParaRPr lang="pl-P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8B7C2BCD-D99E-4EAF-857D-036D6BE8688E}" type="datetimeFigureOut">
              <a:rPr lang="pl-PL" smtClean="0"/>
              <a:t>2010-05-04</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75EA6AFA-29E6-4368-90DF-DD441D64C365}" type="slidenum">
              <a:rPr lang="pl-PL" smtClean="0"/>
              <a:t>‹#›</a:t>
            </a:fld>
            <a:endParaRPr lang="pl-P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Kliknij, aby edytować style wzorca tekstu</a:t>
            </a:r>
          </a:p>
        </p:txBody>
      </p:sp>
      <p:sp>
        <p:nvSpPr>
          <p:cNvPr id="4" name="Symbol zastępczy daty 3"/>
          <p:cNvSpPr>
            <a:spLocks noGrp="1"/>
          </p:cNvSpPr>
          <p:nvPr>
            <p:ph type="dt" sz="half" idx="10"/>
          </p:nvPr>
        </p:nvSpPr>
        <p:spPr/>
        <p:txBody>
          <a:bodyPr/>
          <a:lstStyle/>
          <a:p>
            <a:fld id="{8B7C2BCD-D99E-4EAF-857D-036D6BE8688E}" type="datetimeFigureOut">
              <a:rPr lang="pl-PL" smtClean="0"/>
              <a:t>2010-05-04</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75EA6AFA-29E6-4368-90DF-DD441D64C365}" type="slidenum">
              <a:rPr lang="pl-PL" smtClean="0"/>
              <a:t>‹#›</a:t>
            </a:fld>
            <a:endParaRPr lang="pl-P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4"/>
          <p:cNvSpPr>
            <a:spLocks noGrp="1"/>
          </p:cNvSpPr>
          <p:nvPr>
            <p:ph type="dt" sz="half" idx="10"/>
          </p:nvPr>
        </p:nvSpPr>
        <p:spPr/>
        <p:txBody>
          <a:bodyPr/>
          <a:lstStyle/>
          <a:p>
            <a:fld id="{8B7C2BCD-D99E-4EAF-857D-036D6BE8688E}" type="datetimeFigureOut">
              <a:rPr lang="pl-PL" smtClean="0"/>
              <a:t>2010-05-04</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75EA6AFA-29E6-4368-90DF-DD441D64C365}" type="slidenum">
              <a:rPr lang="pl-PL" smtClean="0"/>
              <a:t>‹#›</a:t>
            </a:fld>
            <a:endParaRPr lang="pl-P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Symbol zastępczy daty 6"/>
          <p:cNvSpPr>
            <a:spLocks noGrp="1"/>
          </p:cNvSpPr>
          <p:nvPr>
            <p:ph type="dt" sz="half" idx="10"/>
          </p:nvPr>
        </p:nvSpPr>
        <p:spPr/>
        <p:txBody>
          <a:bodyPr/>
          <a:lstStyle/>
          <a:p>
            <a:fld id="{8B7C2BCD-D99E-4EAF-857D-036D6BE8688E}" type="datetimeFigureOut">
              <a:rPr lang="pl-PL" smtClean="0"/>
              <a:t>2010-05-04</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75EA6AFA-29E6-4368-90DF-DD441D64C365}" type="slidenum">
              <a:rPr lang="pl-PL" smtClean="0"/>
              <a:t>‹#›</a:t>
            </a:fld>
            <a:endParaRPr lang="pl-P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daty 2"/>
          <p:cNvSpPr>
            <a:spLocks noGrp="1"/>
          </p:cNvSpPr>
          <p:nvPr>
            <p:ph type="dt" sz="half" idx="10"/>
          </p:nvPr>
        </p:nvSpPr>
        <p:spPr/>
        <p:txBody>
          <a:bodyPr/>
          <a:lstStyle/>
          <a:p>
            <a:fld id="{8B7C2BCD-D99E-4EAF-857D-036D6BE8688E}" type="datetimeFigureOut">
              <a:rPr lang="pl-PL" smtClean="0"/>
              <a:t>2010-05-04</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75EA6AFA-29E6-4368-90DF-DD441D64C365}" type="slidenum">
              <a:rPr lang="pl-PL" smtClean="0"/>
              <a:t>‹#›</a:t>
            </a:fld>
            <a:endParaRPr lang="pl-P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8B7C2BCD-D99E-4EAF-857D-036D6BE8688E}" type="datetimeFigureOut">
              <a:rPr lang="pl-PL" smtClean="0"/>
              <a:t>2010-05-04</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75EA6AFA-29E6-4368-90DF-DD441D64C365}" type="slidenum">
              <a:rPr lang="pl-PL" smtClean="0"/>
              <a:t>‹#›</a:t>
            </a:fld>
            <a:endParaRPr lang="pl-P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8B7C2BCD-D99E-4EAF-857D-036D6BE8688E}" type="datetimeFigureOut">
              <a:rPr lang="pl-PL" smtClean="0"/>
              <a:t>2010-05-04</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75EA6AFA-29E6-4368-90DF-DD441D64C365}" type="slidenum">
              <a:rPr lang="pl-PL" smtClean="0"/>
              <a:t>‹#›</a:t>
            </a:fld>
            <a:endParaRPr lang="pl-P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8B7C2BCD-D99E-4EAF-857D-036D6BE8688E}" type="datetimeFigureOut">
              <a:rPr lang="pl-PL" smtClean="0"/>
              <a:t>2010-05-04</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75EA6AFA-29E6-4368-90DF-DD441D64C365}" type="slidenum">
              <a:rPr lang="pl-PL" smtClean="0"/>
              <a:t>‹#›</a:t>
            </a:fld>
            <a:endParaRPr lang="pl-P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84000">
              <a:srgbClr val="CC3399">
                <a:alpha val="76000"/>
              </a:srgbClr>
            </a:gs>
            <a:gs pos="48000">
              <a:srgbClr val="CC0099">
                <a:alpha val="66000"/>
              </a:srgbClr>
            </a:gs>
            <a:gs pos="50000">
              <a:schemeClr val="accent1">
                <a:tint val="44500"/>
                <a:satMod val="160000"/>
              </a:schemeClr>
            </a:gs>
            <a:gs pos="100000">
              <a:schemeClr val="accent1">
                <a:tint val="23500"/>
                <a:satMod val="16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l-PL" smtClean="0"/>
              <a:t>Kliknij, aby edytować styl</a:t>
            </a:r>
            <a:endParaRPr lang="pl-PL"/>
          </a:p>
        </p:txBody>
      </p:sp>
      <p:sp>
        <p:nvSpPr>
          <p:cNvPr id="3" name="Symbol zastępczy tekst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7C2BCD-D99E-4EAF-857D-036D6BE8688E}" type="datetimeFigureOut">
              <a:rPr lang="pl-PL" smtClean="0"/>
              <a:t>2010-05-04</a:t>
            </a:fld>
            <a:endParaRPr lang="pl-PL"/>
          </a:p>
        </p:txBody>
      </p:sp>
      <p:sp>
        <p:nvSpPr>
          <p:cNvPr id="5" name="Symbol zastępczy stopki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EA6AFA-29E6-4368-90DF-DD441D64C365}" type="slidenum">
              <a:rPr lang="pl-PL" smtClean="0"/>
              <a:t>‹#›</a:t>
            </a:fld>
            <a:endParaRPr lang="pl-PL"/>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rostokąt 3"/>
          <p:cNvSpPr/>
          <p:nvPr/>
        </p:nvSpPr>
        <p:spPr>
          <a:xfrm>
            <a:off x="142844" y="1857364"/>
            <a:ext cx="8858312" cy="3071834"/>
          </a:xfrm>
          <a:prstGeom prst="rect">
            <a:avLst/>
          </a:prstGeom>
          <a:noFill/>
        </p:spPr>
        <p:txBody>
          <a:bodyPr wrap="none" lIns="91440" tIns="45720" rIns="91440" bIns="45720">
            <a:prstTxWarp prst="textWave1">
              <a:avLst/>
            </a:prstTxWarp>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pl-PL" sz="8000" b="1" dirty="0" smtClean="0">
                <a:ln/>
                <a:solidFill>
                  <a:srgbClr val="00B050"/>
                </a:solidFill>
                <a:effectLst>
                  <a:outerShdw blurRad="38100" dist="38100" dir="2700000" algn="tl">
                    <a:srgbClr val="000000">
                      <a:alpha val="43137"/>
                    </a:srgbClr>
                  </a:outerShdw>
                </a:effectLst>
                <a:latin typeface="Monotype Corsiva" pitchFamily="66" charset="0"/>
              </a:rPr>
              <a:t>Legendy </a:t>
            </a:r>
            <a:endParaRPr lang="pl-PL" sz="8000" b="1" cap="none" spc="0" dirty="0">
              <a:ln/>
              <a:solidFill>
                <a:srgbClr val="00B050"/>
              </a:solidFill>
              <a:effectLst>
                <a:outerShdw blurRad="38100" dist="38100" dir="2700000" algn="tl">
                  <a:srgbClr val="000000">
                    <a:alpha val="43137"/>
                  </a:srgbClr>
                </a:outerShdw>
              </a:effectLst>
              <a:latin typeface="Monotype Corsiva" pitchFamily="66"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1000100" y="1214422"/>
            <a:ext cx="7215238" cy="4214842"/>
          </a:xfrm>
          <a:prstGeom prst="rect">
            <a:avLst/>
          </a:prstGeom>
          <a:noFill/>
        </p:spPr>
        <p:txBody>
          <a:bodyPr wrap="none" lIns="91440" tIns="45720" rIns="91440" bIns="45720">
            <a:prstTxWarp prst="textButton">
              <a:avLst/>
            </a:prstTxWarp>
            <a:spAutoFit/>
          </a:bodyPr>
          <a:lstStyle/>
          <a:p>
            <a:pPr algn="ctr"/>
            <a:r>
              <a:rPr lang="pl-PL" sz="8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LEGENDA</a:t>
            </a:r>
          </a:p>
          <a:p>
            <a:pPr algn="ctr"/>
            <a:r>
              <a:rPr lang="pl-PL" sz="80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O</a:t>
            </a:r>
          </a:p>
          <a:p>
            <a:pPr algn="ctr"/>
            <a:r>
              <a:rPr lang="pl-PL" sz="8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STUDNI TATARSKIEJ</a:t>
            </a:r>
            <a:endParaRPr lang="pl-PL" sz="80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ransition advTm="1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iterate type="lt">
                                    <p:tmPct val="0"/>
                                  </p:iterate>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anim calcmode="lin" valueType="num">
                                      <p:cBhvr>
                                        <p:cTn id="8" dur="2000" fill="hold"/>
                                        <p:tgtEl>
                                          <p:spTgt spid="2">
                                            <p:txEl>
                                              <p:pRg st="0" end="0"/>
                                            </p:txEl>
                                          </p:spTgt>
                                        </p:tgtEl>
                                        <p:attrNameLst>
                                          <p:attrName>style.rotation</p:attrName>
                                        </p:attrNameLst>
                                      </p:cBhvr>
                                      <p:tavLst>
                                        <p:tav tm="0">
                                          <p:val>
                                            <p:fltVal val="720"/>
                                          </p:val>
                                        </p:tav>
                                        <p:tav tm="100000">
                                          <p:val>
                                            <p:fltVal val="0"/>
                                          </p:val>
                                        </p:tav>
                                      </p:tavLst>
                                    </p:anim>
                                    <p:anim calcmode="lin" valueType="num">
                                      <p:cBhvr>
                                        <p:cTn id="9" dur="2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0" dur="2000" fill="hold"/>
                                        <p:tgtEl>
                                          <p:spTgt spid="2">
                                            <p:txEl>
                                              <p:pRg st="0" end="0"/>
                                            </p:txEl>
                                          </p:spTgt>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iterate type="lt">
                                    <p:tmPct val="0"/>
                                  </p:iterate>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2000"/>
                                        <p:tgtEl>
                                          <p:spTgt spid="2">
                                            <p:txEl>
                                              <p:pRg st="1" end="1"/>
                                            </p:txEl>
                                          </p:spTgt>
                                        </p:tgtEl>
                                      </p:cBhvr>
                                    </p:animEffect>
                                    <p:anim calcmode="lin" valueType="num">
                                      <p:cBhvr>
                                        <p:cTn id="14" dur="2000" fill="hold"/>
                                        <p:tgtEl>
                                          <p:spTgt spid="2">
                                            <p:txEl>
                                              <p:pRg st="1" end="1"/>
                                            </p:txEl>
                                          </p:spTgt>
                                        </p:tgtEl>
                                        <p:attrNameLst>
                                          <p:attrName>style.rotation</p:attrName>
                                        </p:attrNameLst>
                                      </p:cBhvr>
                                      <p:tavLst>
                                        <p:tav tm="0">
                                          <p:val>
                                            <p:fltVal val="720"/>
                                          </p:val>
                                        </p:tav>
                                        <p:tav tm="100000">
                                          <p:val>
                                            <p:fltVal val="0"/>
                                          </p:val>
                                        </p:tav>
                                      </p:tavLst>
                                    </p:anim>
                                    <p:anim calcmode="lin" valueType="num">
                                      <p:cBhvr>
                                        <p:cTn id="15" dur="2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16" dur="2000" fill="hold"/>
                                        <p:tgtEl>
                                          <p:spTgt spid="2">
                                            <p:txEl>
                                              <p:pRg st="1" end="1"/>
                                            </p:txEl>
                                          </p:spTgt>
                                        </p:tgtEl>
                                        <p:attrNameLst>
                                          <p:attrName>ppt_w</p:attrName>
                                        </p:attrNameLst>
                                      </p:cBhvr>
                                      <p:tavLst>
                                        <p:tav tm="0">
                                          <p:val>
                                            <p:fltVal val="0"/>
                                          </p:val>
                                        </p:tav>
                                        <p:tav tm="100000">
                                          <p:val>
                                            <p:strVal val="#ppt_w"/>
                                          </p:val>
                                        </p:tav>
                                      </p:tavLst>
                                    </p:anim>
                                  </p:childTnLst>
                                </p:cTn>
                              </p:par>
                              <p:par>
                                <p:cTn id="17" presetID="35" presetClass="entr" presetSubtype="0" fill="hold" nodeType="withEffect">
                                  <p:stCondLst>
                                    <p:cond delay="0"/>
                                  </p:stCondLst>
                                  <p:iterate type="lt">
                                    <p:tmPct val="0"/>
                                  </p:iterate>
                                  <p:childTnLst>
                                    <p:set>
                                      <p:cBhvr>
                                        <p:cTn id="18" dur="1" fill="hold">
                                          <p:stCondLst>
                                            <p:cond delay="0"/>
                                          </p:stCondLst>
                                        </p:cTn>
                                        <p:tgtEl>
                                          <p:spTgt spid="2">
                                            <p:txEl>
                                              <p:pRg st="2" end="2"/>
                                            </p:txEl>
                                          </p:spTgt>
                                        </p:tgtEl>
                                        <p:attrNameLst>
                                          <p:attrName>style.visibility</p:attrName>
                                        </p:attrNameLst>
                                      </p:cBhvr>
                                      <p:to>
                                        <p:strVal val="visible"/>
                                      </p:to>
                                    </p:set>
                                    <p:animEffect transition="in" filter="fade">
                                      <p:cBhvr>
                                        <p:cTn id="19" dur="2000"/>
                                        <p:tgtEl>
                                          <p:spTgt spid="2">
                                            <p:txEl>
                                              <p:pRg st="2" end="2"/>
                                            </p:txEl>
                                          </p:spTgt>
                                        </p:tgtEl>
                                      </p:cBhvr>
                                    </p:animEffect>
                                    <p:anim calcmode="lin" valueType="num">
                                      <p:cBhvr>
                                        <p:cTn id="20" dur="2000" fill="hold"/>
                                        <p:tgtEl>
                                          <p:spTgt spid="2">
                                            <p:txEl>
                                              <p:pRg st="2" end="2"/>
                                            </p:txEl>
                                          </p:spTgt>
                                        </p:tgtEl>
                                        <p:attrNameLst>
                                          <p:attrName>style.rotation</p:attrName>
                                        </p:attrNameLst>
                                      </p:cBhvr>
                                      <p:tavLst>
                                        <p:tav tm="0">
                                          <p:val>
                                            <p:fltVal val="720"/>
                                          </p:val>
                                        </p:tav>
                                        <p:tav tm="100000">
                                          <p:val>
                                            <p:fltVal val="0"/>
                                          </p:val>
                                        </p:tav>
                                      </p:tavLst>
                                    </p:anim>
                                    <p:anim calcmode="lin" valueType="num">
                                      <p:cBhvr>
                                        <p:cTn id="21" dur="2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22" dur="2000" fill="hold"/>
                                        <p:tgtEl>
                                          <p:spTgt spid="2">
                                            <p:txEl>
                                              <p:pRg st="2" end="2"/>
                                            </p:txEl>
                                          </p:spTgt>
                                        </p:tgtEl>
                                        <p:attrNameLst>
                                          <p:attrName>ppt_w</p:attrName>
                                        </p:attrNameLst>
                                      </p:cBhvr>
                                      <p:tavLst>
                                        <p:tav tm="0">
                                          <p:val>
                                            <p:fltVal val="0"/>
                                          </p:val>
                                        </p:tav>
                                        <p:tav tm="100000">
                                          <p:val>
                                            <p:strVal val="#ppt_w"/>
                                          </p:val>
                                        </p:tav>
                                      </p:tavLst>
                                    </p:anim>
                                  </p:childTnLst>
                                </p:cTn>
                              </p:par>
                            </p:childTnLst>
                          </p:cTn>
                        </p:par>
                        <p:par>
                          <p:cTn id="23" fill="hold">
                            <p:stCondLst>
                              <p:cond delay="2000"/>
                            </p:stCondLst>
                            <p:childTnLst>
                              <p:par>
                                <p:cTn id="24" presetID="36" presetClass="emph" presetSubtype="0" fill="hold" grpId="0" nodeType="afterEffect">
                                  <p:stCondLst>
                                    <p:cond delay="0"/>
                                  </p:stCondLst>
                                  <p:iterate type="lt">
                                    <p:tmPct val="10000"/>
                                  </p:iterate>
                                  <p:childTnLst>
                                    <p:animScale>
                                      <p:cBhvr>
                                        <p:cTn id="25" dur="250" autoRev="1" fill="hold">
                                          <p:stCondLst>
                                            <p:cond delay="0"/>
                                          </p:stCondLst>
                                        </p:cTn>
                                        <p:tgtEl>
                                          <p:spTgt spid="2">
                                            <p:txEl>
                                              <p:pRg st="0" end="0"/>
                                            </p:txEl>
                                          </p:spTgt>
                                        </p:tgtEl>
                                      </p:cBhvr>
                                      <p:to x="80000" y="100000"/>
                                    </p:animScale>
                                    <p:anim by="(#ppt_w*0.10)" calcmode="lin" valueType="num">
                                      <p:cBhvr>
                                        <p:cTn id="26" dur="250" autoRev="1" fill="hold">
                                          <p:stCondLst>
                                            <p:cond delay="0"/>
                                          </p:stCondLst>
                                        </p:cTn>
                                        <p:tgtEl>
                                          <p:spTgt spid="2">
                                            <p:txEl>
                                              <p:pRg st="0" end="0"/>
                                            </p:txEl>
                                          </p:spTgt>
                                        </p:tgtEl>
                                        <p:attrNameLst>
                                          <p:attrName>ppt_x</p:attrName>
                                        </p:attrNameLst>
                                      </p:cBhvr>
                                    </p:anim>
                                    <p:anim by="(-#ppt_w*0.10)" calcmode="lin" valueType="num">
                                      <p:cBhvr>
                                        <p:cTn id="27" dur="250" autoRev="1" fill="hold">
                                          <p:stCondLst>
                                            <p:cond delay="0"/>
                                          </p:stCondLst>
                                        </p:cTn>
                                        <p:tgtEl>
                                          <p:spTgt spid="2">
                                            <p:txEl>
                                              <p:pRg st="0" end="0"/>
                                            </p:txEl>
                                          </p:spTgt>
                                        </p:tgtEl>
                                        <p:attrNameLst>
                                          <p:attrName>ppt_y</p:attrName>
                                        </p:attrNameLst>
                                      </p:cBhvr>
                                    </p:anim>
                                    <p:animRot by="-480000">
                                      <p:cBhvr>
                                        <p:cTn id="28" dur="250" autoRev="1" fill="hold">
                                          <p:stCondLst>
                                            <p:cond delay="0"/>
                                          </p:stCondLst>
                                        </p:cTn>
                                        <p:tgtEl>
                                          <p:spTgt spid="2">
                                            <p:txEl>
                                              <p:pRg st="0" end="0"/>
                                            </p:txEl>
                                          </p:spTgt>
                                        </p:tgtEl>
                                        <p:attrNameLst>
                                          <p:attrName>r</p:attrName>
                                        </p:attrNameLst>
                                      </p:cBhvr>
                                    </p:animRot>
                                  </p:childTnLst>
                                </p:cTn>
                              </p:par>
                            </p:childTnLst>
                          </p:cTn>
                        </p:par>
                        <p:par>
                          <p:cTn id="29" fill="hold">
                            <p:stCondLst>
                              <p:cond delay="2800"/>
                            </p:stCondLst>
                            <p:childTnLst>
                              <p:par>
                                <p:cTn id="30" presetID="36" presetClass="emph" presetSubtype="0" fill="hold" grpId="0" nodeType="afterEffect">
                                  <p:stCondLst>
                                    <p:cond delay="0"/>
                                  </p:stCondLst>
                                  <p:iterate type="lt">
                                    <p:tmPct val="10000"/>
                                  </p:iterate>
                                  <p:childTnLst>
                                    <p:animScale>
                                      <p:cBhvr>
                                        <p:cTn id="31" dur="250" autoRev="1" fill="hold">
                                          <p:stCondLst>
                                            <p:cond delay="0"/>
                                          </p:stCondLst>
                                        </p:cTn>
                                        <p:tgtEl>
                                          <p:spTgt spid="2">
                                            <p:txEl>
                                              <p:pRg st="1" end="1"/>
                                            </p:txEl>
                                          </p:spTgt>
                                        </p:tgtEl>
                                      </p:cBhvr>
                                      <p:to x="80000" y="100000"/>
                                    </p:animScale>
                                    <p:anim by="(#ppt_w*0.10)" calcmode="lin" valueType="num">
                                      <p:cBhvr>
                                        <p:cTn id="32" dur="250" autoRev="1" fill="hold">
                                          <p:stCondLst>
                                            <p:cond delay="0"/>
                                          </p:stCondLst>
                                        </p:cTn>
                                        <p:tgtEl>
                                          <p:spTgt spid="2">
                                            <p:txEl>
                                              <p:pRg st="1" end="1"/>
                                            </p:txEl>
                                          </p:spTgt>
                                        </p:tgtEl>
                                        <p:attrNameLst>
                                          <p:attrName>ppt_x</p:attrName>
                                        </p:attrNameLst>
                                      </p:cBhvr>
                                    </p:anim>
                                    <p:anim by="(-#ppt_w*0.10)" calcmode="lin" valueType="num">
                                      <p:cBhvr>
                                        <p:cTn id="33" dur="250" autoRev="1" fill="hold">
                                          <p:stCondLst>
                                            <p:cond delay="0"/>
                                          </p:stCondLst>
                                        </p:cTn>
                                        <p:tgtEl>
                                          <p:spTgt spid="2">
                                            <p:txEl>
                                              <p:pRg st="1" end="1"/>
                                            </p:txEl>
                                          </p:spTgt>
                                        </p:tgtEl>
                                        <p:attrNameLst>
                                          <p:attrName>ppt_y</p:attrName>
                                        </p:attrNameLst>
                                      </p:cBhvr>
                                    </p:anim>
                                    <p:animRot by="-480000">
                                      <p:cBhvr>
                                        <p:cTn id="34" dur="250" autoRev="1" fill="hold">
                                          <p:stCondLst>
                                            <p:cond delay="0"/>
                                          </p:stCondLst>
                                        </p:cTn>
                                        <p:tgtEl>
                                          <p:spTgt spid="2">
                                            <p:txEl>
                                              <p:pRg st="1" end="1"/>
                                            </p:txEl>
                                          </p:spTgt>
                                        </p:tgtEl>
                                        <p:attrNameLst>
                                          <p:attrName>r</p:attrName>
                                        </p:attrNameLst>
                                      </p:cBhvr>
                                    </p:animRot>
                                  </p:childTnLst>
                                </p:cTn>
                              </p:par>
                            </p:childTnLst>
                          </p:cTn>
                        </p:par>
                        <p:par>
                          <p:cTn id="35" fill="hold">
                            <p:stCondLst>
                              <p:cond delay="3300"/>
                            </p:stCondLst>
                            <p:childTnLst>
                              <p:par>
                                <p:cTn id="36" presetID="36" presetClass="emph" presetSubtype="0" fill="hold" grpId="0" nodeType="afterEffect">
                                  <p:stCondLst>
                                    <p:cond delay="0"/>
                                  </p:stCondLst>
                                  <p:iterate type="lt">
                                    <p:tmPct val="10000"/>
                                  </p:iterate>
                                  <p:childTnLst>
                                    <p:animScale>
                                      <p:cBhvr>
                                        <p:cTn id="37" dur="250" autoRev="1" fill="hold">
                                          <p:stCondLst>
                                            <p:cond delay="0"/>
                                          </p:stCondLst>
                                        </p:cTn>
                                        <p:tgtEl>
                                          <p:spTgt spid="2">
                                            <p:txEl>
                                              <p:pRg st="2" end="2"/>
                                            </p:txEl>
                                          </p:spTgt>
                                        </p:tgtEl>
                                      </p:cBhvr>
                                      <p:to x="80000" y="100000"/>
                                    </p:animScale>
                                    <p:anim by="(#ppt_w*0.10)" calcmode="lin" valueType="num">
                                      <p:cBhvr>
                                        <p:cTn id="38" dur="250" autoRev="1" fill="hold">
                                          <p:stCondLst>
                                            <p:cond delay="0"/>
                                          </p:stCondLst>
                                        </p:cTn>
                                        <p:tgtEl>
                                          <p:spTgt spid="2">
                                            <p:txEl>
                                              <p:pRg st="2" end="2"/>
                                            </p:txEl>
                                          </p:spTgt>
                                        </p:tgtEl>
                                        <p:attrNameLst>
                                          <p:attrName>ppt_x</p:attrName>
                                        </p:attrNameLst>
                                      </p:cBhvr>
                                    </p:anim>
                                    <p:anim by="(-#ppt_w*0.10)" calcmode="lin" valueType="num">
                                      <p:cBhvr>
                                        <p:cTn id="39" dur="250" autoRev="1" fill="hold">
                                          <p:stCondLst>
                                            <p:cond delay="0"/>
                                          </p:stCondLst>
                                        </p:cTn>
                                        <p:tgtEl>
                                          <p:spTgt spid="2">
                                            <p:txEl>
                                              <p:pRg st="2" end="2"/>
                                            </p:txEl>
                                          </p:spTgt>
                                        </p:tgtEl>
                                        <p:attrNameLst>
                                          <p:attrName>ppt_y</p:attrName>
                                        </p:attrNameLst>
                                      </p:cBhvr>
                                    </p:anim>
                                    <p:animRot by="-480000">
                                      <p:cBhvr>
                                        <p:cTn id="40" dur="250" autoRev="1" fill="hold">
                                          <p:stCondLst>
                                            <p:cond delay="0"/>
                                          </p:stCondLst>
                                        </p:cTn>
                                        <p:tgtEl>
                                          <p:spTgt spid="2">
                                            <p:txEl>
                                              <p:pRg st="2" end="2"/>
                                            </p:txEl>
                                          </p:spTgt>
                                        </p:tgtEl>
                                        <p:attrNameLst>
                                          <p:attrName>r</p:attrName>
                                        </p:attrNameLst>
                                      </p:cBhvr>
                                    </p:animRot>
                                  </p:childTnLst>
                                </p:cTn>
                              </p:par>
                            </p:childTnLst>
                          </p:cTn>
                        </p:par>
                      </p:childTnLst>
                    </p:cTn>
                  </p:par>
                  <p:par>
                    <p:cTn id="41" fill="hold">
                      <p:stCondLst>
                        <p:cond delay="indefinite"/>
                      </p:stCondLst>
                      <p:childTnLst>
                        <p:par>
                          <p:cTn id="42" fill="hold">
                            <p:stCondLst>
                              <p:cond delay="0"/>
                            </p:stCondLst>
                            <p:childTnLst>
                              <p:par>
                                <p:cTn id="43" presetID="18" presetClass="exit" presetSubtype="12" fill="hold" grpId="1" nodeType="clickEffect">
                                  <p:stCondLst>
                                    <p:cond delay="0"/>
                                  </p:stCondLst>
                                  <p:iterate type="lt">
                                    <p:tmPct val="0"/>
                                  </p:iterate>
                                  <p:childTnLst>
                                    <p:animEffect transition="out" filter="strips(downLeft)">
                                      <p:cBhvr>
                                        <p:cTn id="44" dur="500"/>
                                        <p:tgtEl>
                                          <p:spTgt spid="2">
                                            <p:txEl>
                                              <p:pRg st="0" end="0"/>
                                            </p:txEl>
                                          </p:spTgt>
                                        </p:tgtEl>
                                      </p:cBhvr>
                                    </p:animEffect>
                                    <p:set>
                                      <p:cBhvr>
                                        <p:cTn id="45" dur="1" fill="hold">
                                          <p:stCondLst>
                                            <p:cond delay="499"/>
                                          </p:stCondLst>
                                        </p:cTn>
                                        <p:tgtEl>
                                          <p:spTgt spid="2">
                                            <p:txEl>
                                              <p:pRg st="0" end="0"/>
                                            </p:txEl>
                                          </p:spTgt>
                                        </p:tgtEl>
                                        <p:attrNameLst>
                                          <p:attrName>style.visibility</p:attrName>
                                        </p:attrNameLst>
                                      </p:cBhvr>
                                      <p:to>
                                        <p:strVal val="hidden"/>
                                      </p:to>
                                    </p:set>
                                  </p:childTnLst>
                                </p:cTn>
                              </p:par>
                            </p:childTnLst>
                          </p:cTn>
                        </p:par>
                        <p:par>
                          <p:cTn id="46" fill="hold">
                            <p:stCondLst>
                              <p:cond delay="500"/>
                            </p:stCondLst>
                            <p:childTnLst>
                              <p:par>
                                <p:cTn id="47" presetID="18" presetClass="exit" presetSubtype="12" fill="hold" grpId="1" nodeType="afterEffect">
                                  <p:stCondLst>
                                    <p:cond delay="0"/>
                                  </p:stCondLst>
                                  <p:iterate type="lt">
                                    <p:tmPct val="0"/>
                                  </p:iterate>
                                  <p:childTnLst>
                                    <p:animEffect transition="out" filter="strips(downLeft)">
                                      <p:cBhvr>
                                        <p:cTn id="48" dur="500"/>
                                        <p:tgtEl>
                                          <p:spTgt spid="2">
                                            <p:txEl>
                                              <p:pRg st="1" end="1"/>
                                            </p:txEl>
                                          </p:spTgt>
                                        </p:tgtEl>
                                      </p:cBhvr>
                                    </p:animEffect>
                                    <p:set>
                                      <p:cBhvr>
                                        <p:cTn id="49" dur="1" fill="hold">
                                          <p:stCondLst>
                                            <p:cond delay="499"/>
                                          </p:stCondLst>
                                        </p:cTn>
                                        <p:tgtEl>
                                          <p:spTgt spid="2">
                                            <p:txEl>
                                              <p:pRg st="1" end="1"/>
                                            </p:txEl>
                                          </p:spTgt>
                                        </p:tgtEl>
                                        <p:attrNameLst>
                                          <p:attrName>style.visibility</p:attrName>
                                        </p:attrNameLst>
                                      </p:cBhvr>
                                      <p:to>
                                        <p:strVal val="hidden"/>
                                      </p:to>
                                    </p:set>
                                  </p:childTnLst>
                                </p:cTn>
                              </p:par>
                            </p:childTnLst>
                          </p:cTn>
                        </p:par>
                        <p:par>
                          <p:cTn id="50" fill="hold">
                            <p:stCondLst>
                              <p:cond delay="1000"/>
                            </p:stCondLst>
                            <p:childTnLst>
                              <p:par>
                                <p:cTn id="51" presetID="18" presetClass="exit" presetSubtype="12" fill="hold" grpId="1" nodeType="afterEffect">
                                  <p:stCondLst>
                                    <p:cond delay="0"/>
                                  </p:stCondLst>
                                  <p:iterate type="lt">
                                    <p:tmPct val="0"/>
                                  </p:iterate>
                                  <p:childTnLst>
                                    <p:animEffect transition="out" filter="strips(downLeft)">
                                      <p:cBhvr>
                                        <p:cTn id="52" dur="500"/>
                                        <p:tgtEl>
                                          <p:spTgt spid="2">
                                            <p:txEl>
                                              <p:pRg st="2" end="2"/>
                                            </p:txEl>
                                          </p:spTgt>
                                        </p:tgtEl>
                                      </p:cBhvr>
                                    </p:animEffect>
                                    <p:set>
                                      <p:cBhvr>
                                        <p:cTn id="53" dur="1" fill="hold">
                                          <p:stCondLst>
                                            <p:cond delay="499"/>
                                          </p:stCondLst>
                                        </p:cTn>
                                        <p:tgtEl>
                                          <p:spTgt spid="2">
                                            <p:txEl>
                                              <p:pRg st="2" end="2"/>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2" grpId="1"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descr="IMG_5577.JPG"/>
          <p:cNvPicPr>
            <a:picLocks noChangeAspect="1"/>
          </p:cNvPicPr>
          <p:nvPr/>
        </p:nvPicPr>
        <p:blipFill>
          <a:blip r:embed="rId2" cstate="print"/>
          <a:stretch>
            <a:fillRect/>
          </a:stretch>
        </p:blipFill>
        <p:spPr>
          <a:xfrm rot="5400000">
            <a:off x="4268391" y="1660907"/>
            <a:ext cx="4714883" cy="3536162"/>
          </a:xfrm>
          <a:prstGeom prst="rect">
            <a:avLst/>
          </a:prstGeom>
          <a:ln>
            <a:noFill/>
          </a:ln>
          <a:effectLst/>
        </p:spPr>
      </p:pic>
      <p:pic>
        <p:nvPicPr>
          <p:cNvPr id="3" name="Picture 4" descr="http://www.xpol.de/wojewodztwa/opolskie-PaczkowKosciolZeStudnia.jpg"/>
          <p:cNvPicPr>
            <a:picLocks noChangeAspect="1" noChangeArrowheads="1"/>
          </p:cNvPicPr>
          <p:nvPr/>
        </p:nvPicPr>
        <p:blipFill>
          <a:blip r:embed="rId3" cstate="print"/>
          <a:srcRect/>
          <a:stretch>
            <a:fillRect/>
          </a:stretch>
        </p:blipFill>
        <p:spPr bwMode="auto">
          <a:xfrm>
            <a:off x="785786" y="1071546"/>
            <a:ext cx="3571900" cy="4757771"/>
          </a:xfrm>
          <a:prstGeom prst="rect">
            <a:avLst/>
          </a:prstGeom>
          <a:ln>
            <a:noFill/>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3"/>
          <p:cNvSpPr>
            <a:spLocks noChangeArrowheads="1"/>
          </p:cNvSpPr>
          <p:nvPr/>
        </p:nvSpPr>
        <p:spPr bwMode="auto">
          <a:xfrm>
            <a:off x="0" y="214290"/>
            <a:ext cx="9144000" cy="61247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eaLnBrk="0" fontAlgn="base" hangingPunct="0">
              <a:spcBef>
                <a:spcPct val="0"/>
              </a:spcBef>
              <a:spcAft>
                <a:spcPct val="0"/>
              </a:spcAft>
            </a:pPr>
            <a:r>
              <a:rPr kumimoji="0" lang="pl-PL" sz="28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W Bogunowie (obecnie przedmieścia Paczkowa od strony Kamienicy) mieszkał włościanin, który słynął         z hodowli pięknych, białych koni... a koń w owych niespokojnych czasach był cennym nabytkiem. Pan Boguń słynął również z posiadania 12 pięknych córek. W roku 1241 okoliczne wioski zdobyte zostały przez Tatarów. Jeden z Tatarów zakochał sie w pięknej córce pana Boguna. Dziewczyna również zapałała afektem do młodego Tatarzyna... pewnego dnia powiedziała mu: “Pokłon sie ojcu memu wzorcem polskim, a nie porywaj mnie na wzór tatarski, to ojciec na pewno odda mnie tobie za żonę”. Tatarzyn usłuchał panny, ukląkł przed panem Bogunem, obłapił go pod nogi i poprosił o rękę córki. Jednak gorąca </a:t>
            </a:r>
            <a:r>
              <a:rPr lang="pl-PL" sz="2800" dirty="0" smtClean="0">
                <a:latin typeface="Arial" pitchFamily="34" charset="0"/>
                <a:ea typeface="Calibri" pitchFamily="34" charset="0"/>
                <a:cs typeface="Times New Roman" pitchFamily="18" charset="0"/>
              </a:rPr>
              <a:t>p</a:t>
            </a:r>
            <a:r>
              <a:rPr kumimoji="0" lang="pl-PL" sz="28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olska krew zakipiała w panu</a:t>
            </a:r>
            <a:endParaRPr kumimoji="0" lang="pl-PL" sz="280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advTm="45000">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0" y="0"/>
            <a:ext cx="4643438" cy="6986528"/>
          </a:xfrm>
          <a:prstGeom prst="rect">
            <a:avLst/>
          </a:prstGeom>
        </p:spPr>
        <p:txBody>
          <a:bodyPr wrap="square">
            <a:spAutoFit/>
          </a:bodyPr>
          <a:lstStyle/>
          <a:p>
            <a:pPr algn="just"/>
            <a:r>
              <a:rPr lang="pl-PL" sz="2800" dirty="0" smtClean="0">
                <a:latin typeface="Arial" pitchFamily="34" charset="0"/>
                <a:ea typeface="Calibri" pitchFamily="34" charset="0"/>
                <a:cs typeface="Times New Roman" pitchFamily="18" charset="0"/>
              </a:rPr>
              <a:t>Bogunie i rzekł on do Tatarzyna: “Taki jak ty może pachołkiem moim zostać    a nie zięciem”. Po takiej odprawie Tatarzyn wykradł pannę i 3 konie ze stadniny pana </a:t>
            </a:r>
            <a:r>
              <a:rPr lang="pl-PL" sz="2800" dirty="0" err="1" smtClean="0">
                <a:latin typeface="Arial" pitchFamily="34" charset="0"/>
                <a:ea typeface="Calibri" pitchFamily="34" charset="0"/>
                <a:cs typeface="Times New Roman" pitchFamily="18" charset="0"/>
              </a:rPr>
              <a:t>Boguna</a:t>
            </a:r>
            <a:r>
              <a:rPr lang="pl-PL" sz="2800" dirty="0" smtClean="0">
                <a:latin typeface="Arial" pitchFamily="34" charset="0"/>
                <a:ea typeface="Calibri" pitchFamily="34" charset="0"/>
                <a:cs typeface="Times New Roman" pitchFamily="18" charset="0"/>
              </a:rPr>
              <a:t> i uciekł ze swą zdobyczą na zamek     w Otmuchowie. Tam bowiem rezydował sztab tatarski ze swym chanem na czele. Tymczasem otmuchowianie, nie tyle po urodzie panny, co po piękności koni poznali czyją są własnością. </a:t>
            </a:r>
            <a:endParaRPr lang="pl-PL" sz="2800" dirty="0"/>
          </a:p>
        </p:txBody>
      </p:sp>
      <p:pic>
        <p:nvPicPr>
          <p:cNvPr id="2051" name="Picture 3" descr="C:\Documents and Settings\Andrzej\Pulpit\Ala\Projekt\43.jpg"/>
          <p:cNvPicPr>
            <a:picLocks noChangeAspect="1" noChangeArrowheads="1"/>
          </p:cNvPicPr>
          <p:nvPr/>
        </p:nvPicPr>
        <p:blipFill>
          <a:blip r:embed="rId2"/>
          <a:srcRect/>
          <a:stretch>
            <a:fillRect/>
          </a:stretch>
        </p:blipFill>
        <p:spPr bwMode="auto">
          <a:xfrm>
            <a:off x="4643438" y="0"/>
            <a:ext cx="4500562" cy="6858000"/>
          </a:xfrm>
          <a:prstGeom prst="rect">
            <a:avLst/>
          </a:prstGeom>
          <a:noFill/>
        </p:spPr>
      </p:pic>
    </p:spTree>
  </p:cSld>
  <p:clrMapOvr>
    <a:masterClrMapping/>
  </p:clrMapOvr>
  <p:transition advTm="26000">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0" y="357166"/>
            <a:ext cx="9144000" cy="6124754"/>
          </a:xfrm>
          <a:prstGeom prst="rect">
            <a:avLst/>
          </a:prstGeom>
        </p:spPr>
        <p:txBody>
          <a:bodyPr wrap="square">
            <a:spAutoFit/>
          </a:bodyPr>
          <a:lstStyle/>
          <a:p>
            <a:pPr algn="just"/>
            <a:r>
              <a:rPr lang="pl-PL" sz="2800" dirty="0" smtClean="0">
                <a:latin typeface="Arial" pitchFamily="34" charset="0"/>
                <a:ea typeface="Calibri" pitchFamily="34" charset="0"/>
                <a:cs typeface="Times New Roman" pitchFamily="18" charset="0"/>
              </a:rPr>
              <a:t>Pochwycili konie, Tatarzyna oraz nieszczęśnie zakochaną panienkę i doprowadzili przed oblicze pana Boguna, licząc na sowita nagrodę. Pan rzeczywiście hojnie ich wynagrodził, zbłąkaną córkę przyhołubił,         a Tatarzyna utopił w studni, która od tego czasu zwie sie “studnia tatarska”. Puenta legendy dopowiada, że jeżeli do studni zagląda młoda, piękna dziewczyna, to gorące serce Tatarzyna przypomina sobie ukochana pannę Bogunowne, nie wytrzymuje bólu i woda w studni zaczyna mocno sie burzyć... </a:t>
            </a:r>
            <a:r>
              <a:rPr lang="pl-PL" sz="2800" dirty="0" smtClean="0">
                <a:latin typeface="Arial" pitchFamily="34" charset="0"/>
                <a:cs typeface="Arial" pitchFamily="34" charset="0"/>
              </a:rPr>
              <a:t>Jeśli zaś nad studnia pochyli sie włochaty i wąsaty mężczyzna przypominający nieszczęsnemu młodzianowi oblicze swojego ciemiężcy - pana Boguna - Tatarzyn sprawia, ze woda w studni mętnieje.</a:t>
            </a:r>
            <a:r>
              <a:rPr lang="pl-PL" sz="2800" dirty="0" smtClean="0"/>
              <a:t> </a:t>
            </a:r>
            <a:r>
              <a:rPr lang="pl-PL" sz="2800" dirty="0" smtClean="0">
                <a:latin typeface="Arial" pitchFamily="34" charset="0"/>
                <a:cs typeface="Arial" pitchFamily="34" charset="0"/>
              </a:rPr>
              <a:t>Tyle na temat legendy. </a:t>
            </a:r>
            <a:endParaRPr lang="pl-PL" sz="2800" dirty="0"/>
          </a:p>
        </p:txBody>
      </p:sp>
    </p:spTree>
  </p:cSld>
  <p:clrMapOvr>
    <a:masterClrMapping/>
  </p:clrMapOvr>
  <p:transition advTm="45000">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ChangeArrowheads="1"/>
          </p:cNvSpPr>
          <p:nvPr/>
        </p:nvSpPr>
        <p:spPr bwMode="auto">
          <a:xfrm>
            <a:off x="0" y="-142900"/>
            <a:ext cx="9144000" cy="74174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fontAlgn="base">
              <a:spcBef>
                <a:spcPct val="0"/>
              </a:spcBef>
              <a:spcAft>
                <a:spcPct val="0"/>
              </a:spcAft>
            </a:pPr>
            <a:r>
              <a:rPr lang="pl-PL" sz="2800" dirty="0" smtClean="0">
                <a:latin typeface="Arial" pitchFamily="34" charset="0"/>
                <a:ea typeface="Calibri" pitchFamily="34" charset="0"/>
                <a:cs typeface="Times New Roman" pitchFamily="18" charset="0"/>
              </a:rPr>
              <a:t>Przekazy historyczne informują nas, że opisywana “studnia tatarska” została wyłuskana z podłoża podziemi kościoła w roku 1529 w czasie przebudowy kościoła        z typu czysto sakralnego na kościół obronny. Były to czasy niebezpieczne i niespokojne... większą część Europy przygotowywała sie do odparcia najazdu tureckiego. </a:t>
            </a:r>
            <a:r>
              <a:rPr kumimoji="0" lang="pl-PL" sz="28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Paczków będąc miastem obronnym, spełniającym role pogranicznej twierdzy dostrzegł potrzebę przebudowy kościoła. Zmieniono m.in. dwuspadowy dach na dach plaski, gdzie ustawiono falkonety (działa), wybudowano spichlerz oraz wyłuskano z podziemi studnie. Podczas </a:t>
            </a:r>
            <a:r>
              <a:rPr lang="pl-PL" sz="2800" dirty="0" smtClean="0">
                <a:latin typeface="Arial" pitchFamily="34" charset="0"/>
                <a:ea typeface="Calibri" pitchFamily="34" charset="0"/>
                <a:cs typeface="Times New Roman" pitchFamily="18" charset="0"/>
              </a:rPr>
              <a:t>oblężenia cala ludność chowała sie w kościele i korzystała z wody pitnej z tejże studni. Również rycerze broniący miasta wchodzili i wychodzili z kościoła podziemnymi przejściami czerpiąc potrzebna im wodę.</a:t>
            </a:r>
            <a:endParaRPr lang="pl-PL" sz="2800" dirty="0" smtClean="0"/>
          </a:p>
          <a:p>
            <a:pPr lvl="0" algn="just" fontAlgn="base">
              <a:spcBef>
                <a:spcPct val="0"/>
              </a:spcBef>
              <a:spcAft>
                <a:spcPct val="0"/>
              </a:spcAft>
            </a:pPr>
            <a:endParaRPr kumimoji="0" lang="pl-PL" sz="2800" b="0" i="0" u="none" strike="noStrike" cap="none" normalizeH="0" baseline="0" dirty="0" smtClean="0">
              <a:ln>
                <a:noFill/>
              </a:ln>
              <a:solidFill>
                <a:schemeClr val="tx1"/>
              </a:solidFill>
              <a:effectLst/>
              <a:latin typeface="Arial" pitchFamily="34" charset="0"/>
            </a:endParaRPr>
          </a:p>
        </p:txBody>
      </p:sp>
    </p:spTree>
  </p:cSld>
  <p:clrMapOvr>
    <a:masterClrMapping/>
  </p:clrMapOvr>
  <p:transition advTm="45000">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Andrzej\Pulpit\Ala\2010-03 (mar)\17.jpg"/>
          <p:cNvPicPr>
            <a:picLocks noChangeAspect="1" noChangeArrowheads="1"/>
          </p:cNvPicPr>
          <p:nvPr/>
        </p:nvPicPr>
        <p:blipFill>
          <a:blip r:embed="rId2"/>
          <a:srcRect/>
          <a:stretch>
            <a:fillRect/>
          </a:stretch>
        </p:blipFill>
        <p:spPr bwMode="auto">
          <a:xfrm>
            <a:off x="3846721" y="0"/>
            <a:ext cx="5297279" cy="6858000"/>
          </a:xfrm>
          <a:prstGeom prst="rect">
            <a:avLst/>
          </a:prstGeom>
          <a:noFill/>
        </p:spPr>
      </p:pic>
      <p:sp>
        <p:nvSpPr>
          <p:cNvPr id="4" name="Prostokąt 3"/>
          <p:cNvSpPr/>
          <p:nvPr/>
        </p:nvSpPr>
        <p:spPr>
          <a:xfrm>
            <a:off x="0" y="785794"/>
            <a:ext cx="3857620" cy="5078313"/>
          </a:xfrm>
          <a:prstGeom prst="rect">
            <a:avLst/>
          </a:prstGeom>
          <a:noFill/>
        </p:spPr>
        <p:txBody>
          <a:bodyPr wrap="square" lIns="91440" tIns="45720" rIns="91440" bIns="45720">
            <a:spAutoFit/>
          </a:bodyPr>
          <a:lstStyle/>
          <a:p>
            <a:pPr algn="ctr"/>
            <a:r>
              <a:rPr lang="pl-PL"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Zabytkowa studnia tatarska w kościele im. Jana Ewangelisty</a:t>
            </a:r>
            <a:endParaRPr lang="pl-PL"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ransition advTm="19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19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190"/>
                                        <p:tgtEl>
                                          <p:spTgt spid="4"/>
                                        </p:tgtEl>
                                        <p:attrNameLst>
                                          <p:attrName>fillcolor</p:attrName>
                                        </p:attrNameLst>
                                      </p:cBhvr>
                                      <p:tavLst>
                                        <p:tav tm="0">
                                          <p:val>
                                            <p:clrVal>
                                              <a:schemeClr val="accent2"/>
                                            </p:clrVal>
                                          </p:val>
                                        </p:tav>
                                        <p:tav tm="50000">
                                          <p:val>
                                            <p:clrVal>
                                              <a:schemeClr val="hlink"/>
                                            </p:clrVal>
                                          </p:val>
                                        </p:tav>
                                      </p:tavLst>
                                    </p:anim>
                                    <p:set>
                                      <p:cBhvr>
                                        <p:cTn id="9" dur="190"/>
                                        <p:tgtEl>
                                          <p:spTgt spid="4"/>
                                        </p:tgtEl>
                                        <p:attrNameLst>
                                          <p:attrName>fill.type</p:attrName>
                                        </p:attrNameLst>
                                      </p:cBhvr>
                                      <p:to>
                                        <p:strVal val="solid"/>
                                      </p:to>
                                    </p:set>
                                  </p:childTnLst>
                                </p:cTn>
                              </p:par>
                            </p:childTnLst>
                          </p:cTn>
                        </p:par>
                        <p:par>
                          <p:cTn id="10" fill="hold">
                            <p:stCondLst>
                              <p:cond delay="4940"/>
                            </p:stCondLst>
                            <p:childTnLst>
                              <p:par>
                                <p:cTn id="11" presetID="53" presetClass="entr" presetSubtype="0" fill="hold" nodeType="afterEffect">
                                  <p:stCondLst>
                                    <p:cond delay="0"/>
                                  </p:stCondLst>
                                  <p:childTnLst>
                                    <p:set>
                                      <p:cBhvr>
                                        <p:cTn id="12" dur="1" fill="hold">
                                          <p:stCondLst>
                                            <p:cond delay="0"/>
                                          </p:stCondLst>
                                        </p:cTn>
                                        <p:tgtEl>
                                          <p:spTgt spid="1027"/>
                                        </p:tgtEl>
                                        <p:attrNameLst>
                                          <p:attrName>style.visibility</p:attrName>
                                        </p:attrNameLst>
                                      </p:cBhvr>
                                      <p:to>
                                        <p:strVal val="visible"/>
                                      </p:to>
                                    </p:set>
                                    <p:anim calcmode="lin" valueType="num">
                                      <p:cBhvr>
                                        <p:cTn id="13" dur="500" fill="hold"/>
                                        <p:tgtEl>
                                          <p:spTgt spid="1027"/>
                                        </p:tgtEl>
                                        <p:attrNameLst>
                                          <p:attrName>ppt_w</p:attrName>
                                        </p:attrNameLst>
                                      </p:cBhvr>
                                      <p:tavLst>
                                        <p:tav tm="0">
                                          <p:val>
                                            <p:fltVal val="0"/>
                                          </p:val>
                                        </p:tav>
                                        <p:tav tm="100000">
                                          <p:val>
                                            <p:strVal val="#ppt_w"/>
                                          </p:val>
                                        </p:tav>
                                      </p:tavLst>
                                    </p:anim>
                                    <p:anim calcmode="lin" valueType="num">
                                      <p:cBhvr>
                                        <p:cTn id="14" dur="500" fill="hold"/>
                                        <p:tgtEl>
                                          <p:spTgt spid="1027"/>
                                        </p:tgtEl>
                                        <p:attrNameLst>
                                          <p:attrName>ppt_h</p:attrName>
                                        </p:attrNameLst>
                                      </p:cBhvr>
                                      <p:tavLst>
                                        <p:tav tm="0">
                                          <p:val>
                                            <p:fltVal val="0"/>
                                          </p:val>
                                        </p:tav>
                                        <p:tav tm="100000">
                                          <p:val>
                                            <p:strVal val="#ppt_h"/>
                                          </p:val>
                                        </p:tav>
                                      </p:tavLst>
                                    </p:anim>
                                    <p:animEffect transition="in" filter="fade">
                                      <p:cBhvr>
                                        <p:cTn id="15" dur="500"/>
                                        <p:tgtEl>
                                          <p:spTgt spid="1027"/>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xit" presetSubtype="0" fill="hold" grpId="1" nodeType="clickEffect">
                                  <p:stCondLst>
                                    <p:cond delay="0"/>
                                  </p:stCondLst>
                                  <p:iterate type="lt">
                                    <p:tmPct val="5000"/>
                                  </p:iterate>
                                  <p:childTnLst>
                                    <p:anim calcmode="lin" valueType="num">
                                      <p:cBhvr>
                                        <p:cTn id="19" dur="1000"/>
                                        <p:tgtEl>
                                          <p:spTgt spid="4"/>
                                        </p:tgtEl>
                                        <p:attrNameLst>
                                          <p:attrName>ppt_w</p:attrName>
                                        </p:attrNameLst>
                                      </p:cBhvr>
                                      <p:tavLst>
                                        <p:tav tm="0">
                                          <p:val>
                                            <p:strVal val="ppt_w"/>
                                          </p:val>
                                        </p:tav>
                                        <p:tav tm="100000">
                                          <p:val>
                                            <p:fltVal val="0"/>
                                          </p:val>
                                        </p:tav>
                                      </p:tavLst>
                                    </p:anim>
                                    <p:anim calcmode="lin" valueType="num">
                                      <p:cBhvr>
                                        <p:cTn id="20" dur="1000"/>
                                        <p:tgtEl>
                                          <p:spTgt spid="4"/>
                                        </p:tgtEl>
                                        <p:attrNameLst>
                                          <p:attrName>ppt_h</p:attrName>
                                        </p:attrNameLst>
                                      </p:cBhvr>
                                      <p:tavLst>
                                        <p:tav tm="0">
                                          <p:val>
                                            <p:strVal val="ppt_h"/>
                                          </p:val>
                                        </p:tav>
                                        <p:tav tm="100000">
                                          <p:val>
                                            <p:fltVal val="0"/>
                                          </p:val>
                                        </p:tav>
                                      </p:tavLst>
                                    </p:anim>
                                    <p:anim calcmode="lin" valueType="num">
                                      <p:cBhvr>
                                        <p:cTn id="21" dur="1000"/>
                                        <p:tgtEl>
                                          <p:spTgt spid="4"/>
                                        </p:tgtEl>
                                        <p:attrNameLst>
                                          <p:attrName>style.rotation</p:attrName>
                                        </p:attrNameLst>
                                      </p:cBhvr>
                                      <p:tavLst>
                                        <p:tav tm="0">
                                          <p:val>
                                            <p:fltVal val="0"/>
                                          </p:val>
                                        </p:tav>
                                        <p:tav tm="100000">
                                          <p:val>
                                            <p:fltVal val="90"/>
                                          </p:val>
                                        </p:tav>
                                      </p:tavLst>
                                    </p:anim>
                                    <p:animEffect transition="out" filter="fade">
                                      <p:cBhvr>
                                        <p:cTn id="22" dur="1000"/>
                                        <p:tgtEl>
                                          <p:spTgt spid="4"/>
                                        </p:tgtEl>
                                      </p:cBhvr>
                                    </p:animEffect>
                                    <p:set>
                                      <p:cBhvr>
                                        <p:cTn id="23" dur="1" fill="hold">
                                          <p:stCondLst>
                                            <p:cond delay="999"/>
                                          </p:stCondLst>
                                        </p:cTn>
                                        <p:tgtEl>
                                          <p:spTgt spid="4"/>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37" presetClass="exit" presetSubtype="0" fill="hold" nodeType="clickEffect">
                                  <p:stCondLst>
                                    <p:cond delay="0"/>
                                  </p:stCondLst>
                                  <p:childTnLst>
                                    <p:animEffect transition="out" filter="fade">
                                      <p:cBhvr>
                                        <p:cTn id="27" dur="1000"/>
                                        <p:tgtEl>
                                          <p:spTgt spid="1027"/>
                                        </p:tgtEl>
                                      </p:cBhvr>
                                    </p:animEffect>
                                    <p:anim calcmode="lin" valueType="num">
                                      <p:cBhvr>
                                        <p:cTn id="28" dur="1000"/>
                                        <p:tgtEl>
                                          <p:spTgt spid="1027"/>
                                        </p:tgtEl>
                                        <p:attrNameLst>
                                          <p:attrName>ppt_x</p:attrName>
                                        </p:attrNameLst>
                                      </p:cBhvr>
                                      <p:tavLst>
                                        <p:tav tm="0">
                                          <p:val>
                                            <p:strVal val="ppt_x"/>
                                          </p:val>
                                        </p:tav>
                                        <p:tav tm="100000">
                                          <p:val>
                                            <p:strVal val="ppt_x"/>
                                          </p:val>
                                        </p:tav>
                                      </p:tavLst>
                                    </p:anim>
                                    <p:anim calcmode="lin" valueType="num">
                                      <p:cBhvr>
                                        <p:cTn id="29" dur="100" decel="100000"/>
                                        <p:tgtEl>
                                          <p:spTgt spid="1027"/>
                                        </p:tgtEl>
                                        <p:attrNameLst>
                                          <p:attrName>ppt_y</p:attrName>
                                        </p:attrNameLst>
                                      </p:cBhvr>
                                      <p:tavLst>
                                        <p:tav tm="0">
                                          <p:val>
                                            <p:strVal val="ppt_y"/>
                                          </p:val>
                                        </p:tav>
                                        <p:tav tm="100000">
                                          <p:val>
                                            <p:strVal val="ppt_y-.03"/>
                                          </p:val>
                                        </p:tav>
                                      </p:tavLst>
                                    </p:anim>
                                    <p:anim calcmode="lin" valueType="num">
                                      <p:cBhvr>
                                        <p:cTn id="30" dur="900" accel="100000">
                                          <p:stCondLst>
                                            <p:cond delay="100"/>
                                          </p:stCondLst>
                                        </p:cTn>
                                        <p:tgtEl>
                                          <p:spTgt spid="1027"/>
                                        </p:tgtEl>
                                        <p:attrNameLst>
                                          <p:attrName>ppt_y</p:attrName>
                                        </p:attrNameLst>
                                      </p:cBhvr>
                                      <p:tavLst>
                                        <p:tav tm="0">
                                          <p:val>
                                            <p:strVal val="ppt_y"/>
                                          </p:val>
                                        </p:tav>
                                        <p:tav tm="100000">
                                          <p:val>
                                            <p:strVal val="ppt_y+1"/>
                                          </p:val>
                                        </p:tav>
                                      </p:tavLst>
                                    </p:anim>
                                    <p:set>
                                      <p:cBhvr>
                                        <p:cTn id="31" dur="1" fill="hold">
                                          <p:stCondLst>
                                            <p:cond delay="999"/>
                                          </p:stCondLst>
                                        </p:cTn>
                                        <p:tgtEl>
                                          <p:spTgt spid="10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449</Words>
  <Application>Microsoft Office PowerPoint</Application>
  <PresentationFormat>Pokaz na ekranie (4:3)</PresentationFormat>
  <Paragraphs>10</Paragraphs>
  <Slides>8</Slides>
  <Notes>1</Notes>
  <HiddenSlides>0</HiddenSlides>
  <MMClips>0</MMClips>
  <ScaleCrop>false</ScaleCrop>
  <HeadingPairs>
    <vt:vector size="4" baseType="variant">
      <vt:variant>
        <vt:lpstr>Motyw</vt:lpstr>
      </vt:variant>
      <vt:variant>
        <vt:i4>1</vt:i4>
      </vt:variant>
      <vt:variant>
        <vt:lpstr>Tytuły slajdów</vt:lpstr>
      </vt:variant>
      <vt:variant>
        <vt:i4>8</vt:i4>
      </vt:variant>
    </vt:vector>
  </HeadingPairs>
  <TitlesOfParts>
    <vt:vector size="9" baseType="lpstr">
      <vt:lpstr>Motyw pakietu Office</vt:lpstr>
      <vt:lpstr>Slajd 1</vt:lpstr>
      <vt:lpstr>Slajd 2</vt:lpstr>
      <vt:lpstr>Slajd 3</vt:lpstr>
      <vt:lpstr>Slajd 4</vt:lpstr>
      <vt:lpstr>Slajd 5</vt:lpstr>
      <vt:lpstr>Slajd 6</vt:lpstr>
      <vt:lpstr>Slajd 7</vt:lpstr>
      <vt:lpstr>Slajd 8</vt:lpstr>
    </vt:vector>
  </TitlesOfParts>
  <Company>Ministrerstwo Edukacji Narodowej</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Slajd 1</dc:title>
  <dc:creator>nauczyciel061n</dc:creator>
  <cp:lastModifiedBy>nauczyciel061n</cp:lastModifiedBy>
  <cp:revision>1</cp:revision>
  <dcterms:created xsi:type="dcterms:W3CDTF">2010-05-04T13:24:14Z</dcterms:created>
  <dcterms:modified xsi:type="dcterms:W3CDTF">2010-05-04T13:24:30Z</dcterms:modified>
</cp:coreProperties>
</file>