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42360B-7E31-45B8-B7FC-14381413120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9570BF17-7322-4E46-A116-C466E16B4E55}">
      <dgm:prSet custT="1"/>
      <dgm:spPr/>
      <dgm:t>
        <a:bodyPr/>
        <a:lstStyle/>
        <a:p>
          <a:pPr rtl="0"/>
          <a:r>
            <a:rPr lang="pl-PL" sz="1600" dirty="0" smtClean="0"/>
            <a:t>Ośrodek wypoczynkowy  IRYS (campingi) – 140 miejsc</a:t>
          </a:r>
          <a:br>
            <a:rPr lang="pl-PL" sz="1600" dirty="0" smtClean="0"/>
          </a:br>
          <a:r>
            <a:rPr lang="pl-PL" sz="1600" dirty="0" smtClean="0"/>
            <a:t>Paczków ul. Wojska Polskiego</a:t>
          </a:r>
          <a:endParaRPr lang="pl-PL" sz="1600" dirty="0"/>
        </a:p>
      </dgm:t>
    </dgm:pt>
    <dgm:pt modelId="{50E6056C-B12A-47C8-AF13-429985638DB7}" type="parTrans" cxnId="{CAC132B4-8036-4044-BBF1-3CFA3E06B9AE}">
      <dgm:prSet/>
      <dgm:spPr/>
      <dgm:t>
        <a:bodyPr/>
        <a:lstStyle/>
        <a:p>
          <a:endParaRPr lang="pl-PL"/>
        </a:p>
      </dgm:t>
    </dgm:pt>
    <dgm:pt modelId="{2786EF7B-50CF-4C76-B2C2-993AC1CE0A75}" type="sibTrans" cxnId="{CAC132B4-8036-4044-BBF1-3CFA3E06B9AE}">
      <dgm:prSet/>
      <dgm:spPr/>
      <dgm:t>
        <a:bodyPr/>
        <a:lstStyle/>
        <a:p>
          <a:endParaRPr lang="pl-PL"/>
        </a:p>
      </dgm:t>
    </dgm:pt>
    <dgm:pt modelId="{BCD58010-E5D0-4D30-925E-9EB013EB16E4}">
      <dgm:prSet/>
      <dgm:spPr/>
      <dgm:t>
        <a:bodyPr/>
        <a:lstStyle/>
        <a:p>
          <a:pPr rtl="0"/>
          <a:endParaRPr lang="pl-PL" dirty="0"/>
        </a:p>
      </dgm:t>
    </dgm:pt>
    <dgm:pt modelId="{5B8EBF42-13FE-4687-86F6-7F061225D6C9}" type="parTrans" cxnId="{9391F1AC-DC8F-4CBB-9163-DB68EFE0E89B}">
      <dgm:prSet/>
      <dgm:spPr/>
      <dgm:t>
        <a:bodyPr/>
        <a:lstStyle/>
        <a:p>
          <a:endParaRPr lang="pl-PL"/>
        </a:p>
      </dgm:t>
    </dgm:pt>
    <dgm:pt modelId="{C2966D1A-AF33-4C96-B124-EBB363C7C120}" type="sibTrans" cxnId="{9391F1AC-DC8F-4CBB-9163-DB68EFE0E89B}">
      <dgm:prSet/>
      <dgm:spPr/>
      <dgm:t>
        <a:bodyPr/>
        <a:lstStyle/>
        <a:p>
          <a:endParaRPr lang="pl-PL"/>
        </a:p>
      </dgm:t>
    </dgm:pt>
    <dgm:pt modelId="{D7BF494C-F762-4B14-926F-CD4E6341A2E2}">
      <dgm:prSet custT="1"/>
      <dgm:spPr/>
      <dgm:t>
        <a:bodyPr/>
        <a:lstStyle/>
        <a:p>
          <a:pPr rtl="0"/>
          <a:r>
            <a:rPr lang="pl-PL" sz="1600" dirty="0" smtClean="0"/>
            <a:t>Ośrodek wypoczynkowy ANIA – Paczków ul. Mickiewicza 30. Dysponuje 20 miejscami. Pokoje 2, 3 i 4-osobowe.</a:t>
          </a:r>
          <a:endParaRPr lang="pl-PL" sz="1600" dirty="0"/>
        </a:p>
      </dgm:t>
    </dgm:pt>
    <dgm:pt modelId="{7DBDE613-6E89-439C-8C47-E3AA490D92F6}" type="parTrans" cxnId="{8F8B3E99-0456-44D8-91CB-40F74EE64B0B}">
      <dgm:prSet/>
      <dgm:spPr/>
      <dgm:t>
        <a:bodyPr/>
        <a:lstStyle/>
        <a:p>
          <a:endParaRPr lang="pl-PL"/>
        </a:p>
      </dgm:t>
    </dgm:pt>
    <dgm:pt modelId="{77C5102E-AFAC-48BD-9968-498F566035DB}" type="sibTrans" cxnId="{8F8B3E99-0456-44D8-91CB-40F74EE64B0B}">
      <dgm:prSet/>
      <dgm:spPr/>
      <dgm:t>
        <a:bodyPr/>
        <a:lstStyle/>
        <a:p>
          <a:endParaRPr lang="pl-PL"/>
        </a:p>
      </dgm:t>
    </dgm:pt>
    <dgm:pt modelId="{B5703ED1-F16B-48B2-B597-08BC08EF55C2}">
      <dgm:prSet/>
      <dgm:spPr/>
      <dgm:t>
        <a:bodyPr/>
        <a:lstStyle/>
        <a:p>
          <a:pPr rtl="0"/>
          <a:endParaRPr lang="pl-PL" dirty="0"/>
        </a:p>
      </dgm:t>
    </dgm:pt>
    <dgm:pt modelId="{0A5D7465-00DA-4625-9ABD-7D486E1DE6D2}" type="parTrans" cxnId="{39D604BB-E01F-4FF2-AA33-9E138EDC6568}">
      <dgm:prSet/>
      <dgm:spPr/>
      <dgm:t>
        <a:bodyPr/>
        <a:lstStyle/>
        <a:p>
          <a:endParaRPr lang="pl-PL"/>
        </a:p>
      </dgm:t>
    </dgm:pt>
    <dgm:pt modelId="{549D6CB3-2C25-4F7F-B119-5C3144BA8531}" type="sibTrans" cxnId="{39D604BB-E01F-4FF2-AA33-9E138EDC6568}">
      <dgm:prSet/>
      <dgm:spPr/>
      <dgm:t>
        <a:bodyPr/>
        <a:lstStyle/>
        <a:p>
          <a:endParaRPr lang="pl-PL"/>
        </a:p>
      </dgm:t>
    </dgm:pt>
    <dgm:pt modelId="{D9016C97-8CB2-4F92-AB7C-0E3932E1C718}">
      <dgm:prSet/>
      <dgm:spPr/>
      <dgm:t>
        <a:bodyPr/>
        <a:lstStyle/>
        <a:p>
          <a:pPr rtl="0"/>
          <a:endParaRPr lang="pl-PL" dirty="0"/>
        </a:p>
      </dgm:t>
    </dgm:pt>
    <dgm:pt modelId="{6BD9BFBB-A541-4DB2-AF27-5763538737B6}" type="parTrans" cxnId="{9CB46F08-171F-4BCF-8634-8BB06926D6B9}">
      <dgm:prSet/>
      <dgm:spPr/>
      <dgm:t>
        <a:bodyPr/>
        <a:lstStyle/>
        <a:p>
          <a:endParaRPr lang="pl-PL"/>
        </a:p>
      </dgm:t>
    </dgm:pt>
    <dgm:pt modelId="{B6138945-26AA-4574-BE96-24296E3AB09A}" type="sibTrans" cxnId="{9CB46F08-171F-4BCF-8634-8BB06926D6B9}">
      <dgm:prSet/>
      <dgm:spPr/>
      <dgm:t>
        <a:bodyPr/>
        <a:lstStyle/>
        <a:p>
          <a:endParaRPr lang="pl-PL"/>
        </a:p>
      </dgm:t>
    </dgm:pt>
    <dgm:pt modelId="{AFDA2C60-FC0C-4644-A09D-ECE335D91333}">
      <dgm:prSet custT="1"/>
      <dgm:spPr/>
      <dgm:t>
        <a:bodyPr/>
        <a:lstStyle/>
        <a:p>
          <a:pPr rtl="0"/>
          <a:r>
            <a:rPr lang="pl-PL" sz="1600" dirty="0" smtClean="0"/>
            <a:t>Tani nocleg – Arkadiusz Pietras. Paczków ul. Kopernika 18a. Dysponuje czterema pokojami. 2 i 3-osobowe wyposażone w łazienkę, WC, telewizję i kuchnię.  Cena: 35 zł osoba/doba.</a:t>
          </a:r>
          <a:endParaRPr lang="pl-PL" sz="1600" dirty="0"/>
        </a:p>
      </dgm:t>
    </dgm:pt>
    <dgm:pt modelId="{702C20F0-ECD4-4CDC-84A3-DF322E759403}" type="parTrans" cxnId="{6F6555F7-EC7B-4779-862F-22C90D3EA869}">
      <dgm:prSet/>
      <dgm:spPr/>
      <dgm:t>
        <a:bodyPr/>
        <a:lstStyle/>
        <a:p>
          <a:endParaRPr lang="pl-PL"/>
        </a:p>
      </dgm:t>
    </dgm:pt>
    <dgm:pt modelId="{ACD4C1CF-BAFE-4D31-8585-B8916305E9C9}" type="sibTrans" cxnId="{6F6555F7-EC7B-4779-862F-22C90D3EA869}">
      <dgm:prSet/>
      <dgm:spPr/>
      <dgm:t>
        <a:bodyPr/>
        <a:lstStyle/>
        <a:p>
          <a:endParaRPr lang="pl-PL"/>
        </a:p>
      </dgm:t>
    </dgm:pt>
    <dgm:pt modelId="{FFDBF2AA-AEC7-4FD7-B94D-CA3FB9C39165}" type="pres">
      <dgm:prSet presAssocID="{F042360B-7E31-45B8-B7FC-14381413120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1B9B62D-371C-4014-BD68-EBFBCE26393A}" type="pres">
      <dgm:prSet presAssocID="{9570BF17-7322-4E46-A116-C466E16B4E55}" presName="circ1" presStyleLbl="vennNode1" presStyleIdx="0" presStyleCnt="6"/>
      <dgm:spPr/>
    </dgm:pt>
    <dgm:pt modelId="{CB737701-39C8-48D1-8178-621D86B5522B}" type="pres">
      <dgm:prSet presAssocID="{9570BF17-7322-4E46-A116-C466E16B4E55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21A28EF-E945-4130-9216-BF10E178D5B4}" type="pres">
      <dgm:prSet presAssocID="{BCD58010-E5D0-4D30-925E-9EB013EB16E4}" presName="circ2" presStyleLbl="vennNode1" presStyleIdx="1" presStyleCnt="6"/>
      <dgm:spPr/>
    </dgm:pt>
    <dgm:pt modelId="{C3A22309-6A03-46B7-862C-711ABD0B01CA}" type="pres">
      <dgm:prSet presAssocID="{BCD58010-E5D0-4D30-925E-9EB013EB16E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9944B9F-95B3-49E0-AC21-EB4D9EF29982}" type="pres">
      <dgm:prSet presAssocID="{D7BF494C-F762-4B14-926F-CD4E6341A2E2}" presName="circ3" presStyleLbl="vennNode1" presStyleIdx="2" presStyleCnt="6" custLinFactNeighborX="2383" custLinFactNeighborY="-325"/>
      <dgm:spPr/>
    </dgm:pt>
    <dgm:pt modelId="{B9D37AF8-A9EE-43E8-AB9A-FF0B7EFDE343}" type="pres">
      <dgm:prSet presAssocID="{D7BF494C-F762-4B14-926F-CD4E6341A2E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30C6C9F-9A1A-44E0-AC1E-D49B4A25F1E0}" type="pres">
      <dgm:prSet presAssocID="{B5703ED1-F16B-48B2-B597-08BC08EF55C2}" presName="circ4" presStyleLbl="vennNode1" presStyleIdx="3" presStyleCnt="6"/>
      <dgm:spPr/>
    </dgm:pt>
    <dgm:pt modelId="{3BD048D6-F551-437B-9AFF-4F8C97C98608}" type="pres">
      <dgm:prSet presAssocID="{B5703ED1-F16B-48B2-B597-08BC08EF55C2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6E9B3D9A-0894-4958-A77E-742A279B849C}" type="pres">
      <dgm:prSet presAssocID="{D9016C97-8CB2-4F92-AB7C-0E3932E1C718}" presName="circ5" presStyleLbl="vennNode1" presStyleIdx="4" presStyleCnt="6"/>
      <dgm:spPr/>
    </dgm:pt>
    <dgm:pt modelId="{224EBF90-1F4F-4822-8B4B-6B66E9E21D1F}" type="pres">
      <dgm:prSet presAssocID="{D9016C97-8CB2-4F92-AB7C-0E3932E1C718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23E541F-58B7-401C-9AEA-71C334BFB3F8}" type="pres">
      <dgm:prSet presAssocID="{AFDA2C60-FC0C-4644-A09D-ECE335D91333}" presName="circ6" presStyleLbl="vennNode1" presStyleIdx="5" presStyleCnt="6"/>
      <dgm:spPr/>
    </dgm:pt>
    <dgm:pt modelId="{4112B3BF-D94E-4447-8722-0C71ADAEC6A5}" type="pres">
      <dgm:prSet presAssocID="{AFDA2C60-FC0C-4644-A09D-ECE335D91333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CAC132B4-8036-4044-BBF1-3CFA3E06B9AE}" srcId="{F042360B-7E31-45B8-B7FC-143814131208}" destId="{9570BF17-7322-4E46-A116-C466E16B4E55}" srcOrd="0" destOrd="0" parTransId="{50E6056C-B12A-47C8-AF13-429985638DB7}" sibTransId="{2786EF7B-50CF-4C76-B2C2-993AC1CE0A75}"/>
    <dgm:cxn modelId="{8F8B3E99-0456-44D8-91CB-40F74EE64B0B}" srcId="{F042360B-7E31-45B8-B7FC-143814131208}" destId="{D7BF494C-F762-4B14-926F-CD4E6341A2E2}" srcOrd="2" destOrd="0" parTransId="{7DBDE613-6E89-439C-8C47-E3AA490D92F6}" sibTransId="{77C5102E-AFAC-48BD-9968-498F566035DB}"/>
    <dgm:cxn modelId="{A4911D8B-44B6-471C-87BB-6331B59B1A13}" type="presOf" srcId="{AFDA2C60-FC0C-4644-A09D-ECE335D91333}" destId="{4112B3BF-D94E-4447-8722-0C71ADAEC6A5}" srcOrd="0" destOrd="0" presId="urn:microsoft.com/office/officeart/2005/8/layout/venn1"/>
    <dgm:cxn modelId="{9391F1AC-DC8F-4CBB-9163-DB68EFE0E89B}" srcId="{F042360B-7E31-45B8-B7FC-143814131208}" destId="{BCD58010-E5D0-4D30-925E-9EB013EB16E4}" srcOrd="1" destOrd="0" parTransId="{5B8EBF42-13FE-4687-86F6-7F061225D6C9}" sibTransId="{C2966D1A-AF33-4C96-B124-EBB363C7C120}"/>
    <dgm:cxn modelId="{39D604BB-E01F-4FF2-AA33-9E138EDC6568}" srcId="{F042360B-7E31-45B8-B7FC-143814131208}" destId="{B5703ED1-F16B-48B2-B597-08BC08EF55C2}" srcOrd="3" destOrd="0" parTransId="{0A5D7465-00DA-4625-9ABD-7D486E1DE6D2}" sibTransId="{549D6CB3-2C25-4F7F-B119-5C3144BA8531}"/>
    <dgm:cxn modelId="{9CB46F08-171F-4BCF-8634-8BB06926D6B9}" srcId="{F042360B-7E31-45B8-B7FC-143814131208}" destId="{D9016C97-8CB2-4F92-AB7C-0E3932E1C718}" srcOrd="4" destOrd="0" parTransId="{6BD9BFBB-A541-4DB2-AF27-5763538737B6}" sibTransId="{B6138945-26AA-4574-BE96-24296E3AB09A}"/>
    <dgm:cxn modelId="{D92F554B-438C-4439-AD6A-4815192EC348}" type="presOf" srcId="{9570BF17-7322-4E46-A116-C466E16B4E55}" destId="{CB737701-39C8-48D1-8178-621D86B5522B}" srcOrd="0" destOrd="0" presId="urn:microsoft.com/office/officeart/2005/8/layout/venn1"/>
    <dgm:cxn modelId="{6F6555F7-EC7B-4779-862F-22C90D3EA869}" srcId="{F042360B-7E31-45B8-B7FC-143814131208}" destId="{AFDA2C60-FC0C-4644-A09D-ECE335D91333}" srcOrd="5" destOrd="0" parTransId="{702C20F0-ECD4-4CDC-84A3-DF322E759403}" sibTransId="{ACD4C1CF-BAFE-4D31-8585-B8916305E9C9}"/>
    <dgm:cxn modelId="{FEB050EA-92E5-4C12-81EF-5D680F286E16}" type="presOf" srcId="{D9016C97-8CB2-4F92-AB7C-0E3932E1C718}" destId="{224EBF90-1F4F-4822-8B4B-6B66E9E21D1F}" srcOrd="0" destOrd="0" presId="urn:microsoft.com/office/officeart/2005/8/layout/venn1"/>
    <dgm:cxn modelId="{52FA975D-17FB-4D1A-AF93-4D3D0670AE69}" type="presOf" srcId="{BCD58010-E5D0-4D30-925E-9EB013EB16E4}" destId="{C3A22309-6A03-46B7-862C-711ABD0B01CA}" srcOrd="0" destOrd="0" presId="urn:microsoft.com/office/officeart/2005/8/layout/venn1"/>
    <dgm:cxn modelId="{FD33E9F1-79D5-4A5E-A4C9-4C911FA584B7}" type="presOf" srcId="{F042360B-7E31-45B8-B7FC-143814131208}" destId="{FFDBF2AA-AEC7-4FD7-B94D-CA3FB9C39165}" srcOrd="0" destOrd="0" presId="urn:microsoft.com/office/officeart/2005/8/layout/venn1"/>
    <dgm:cxn modelId="{5EE1C84F-3560-4248-AE92-2C56B906794A}" type="presOf" srcId="{D7BF494C-F762-4B14-926F-CD4E6341A2E2}" destId="{B9D37AF8-A9EE-43E8-AB9A-FF0B7EFDE343}" srcOrd="0" destOrd="0" presId="urn:microsoft.com/office/officeart/2005/8/layout/venn1"/>
    <dgm:cxn modelId="{D46C74DE-C1A1-40D4-9673-E1B18BDC430B}" type="presOf" srcId="{B5703ED1-F16B-48B2-B597-08BC08EF55C2}" destId="{3BD048D6-F551-437B-9AFF-4F8C97C98608}" srcOrd="0" destOrd="0" presId="urn:microsoft.com/office/officeart/2005/8/layout/venn1"/>
    <dgm:cxn modelId="{AFF46A85-CA86-427F-BC9A-87E9D03EE32A}" type="presParOf" srcId="{FFDBF2AA-AEC7-4FD7-B94D-CA3FB9C39165}" destId="{71B9B62D-371C-4014-BD68-EBFBCE26393A}" srcOrd="0" destOrd="0" presId="urn:microsoft.com/office/officeart/2005/8/layout/venn1"/>
    <dgm:cxn modelId="{6250B67F-2C96-4957-B17F-94B86FDB73D6}" type="presParOf" srcId="{FFDBF2AA-AEC7-4FD7-B94D-CA3FB9C39165}" destId="{CB737701-39C8-48D1-8178-621D86B5522B}" srcOrd="1" destOrd="0" presId="urn:microsoft.com/office/officeart/2005/8/layout/venn1"/>
    <dgm:cxn modelId="{8C346347-F856-4516-91CC-90F2397575C4}" type="presParOf" srcId="{FFDBF2AA-AEC7-4FD7-B94D-CA3FB9C39165}" destId="{E21A28EF-E945-4130-9216-BF10E178D5B4}" srcOrd="2" destOrd="0" presId="urn:microsoft.com/office/officeart/2005/8/layout/venn1"/>
    <dgm:cxn modelId="{8B780C29-4BFB-4FEB-88F6-5423139D6E83}" type="presParOf" srcId="{FFDBF2AA-AEC7-4FD7-B94D-CA3FB9C39165}" destId="{C3A22309-6A03-46B7-862C-711ABD0B01CA}" srcOrd="3" destOrd="0" presId="urn:microsoft.com/office/officeart/2005/8/layout/venn1"/>
    <dgm:cxn modelId="{EACED2EC-5B0D-429B-8CE4-CD9788015389}" type="presParOf" srcId="{FFDBF2AA-AEC7-4FD7-B94D-CA3FB9C39165}" destId="{C9944B9F-95B3-49E0-AC21-EB4D9EF29982}" srcOrd="4" destOrd="0" presId="urn:microsoft.com/office/officeart/2005/8/layout/venn1"/>
    <dgm:cxn modelId="{D0FC003D-1C62-475C-9806-CF5D9F5836F0}" type="presParOf" srcId="{FFDBF2AA-AEC7-4FD7-B94D-CA3FB9C39165}" destId="{B9D37AF8-A9EE-43E8-AB9A-FF0B7EFDE343}" srcOrd="5" destOrd="0" presId="urn:microsoft.com/office/officeart/2005/8/layout/venn1"/>
    <dgm:cxn modelId="{9A04E078-3FA8-4A42-B00A-DC3BB8897920}" type="presParOf" srcId="{FFDBF2AA-AEC7-4FD7-B94D-CA3FB9C39165}" destId="{630C6C9F-9A1A-44E0-AC1E-D49B4A25F1E0}" srcOrd="6" destOrd="0" presId="urn:microsoft.com/office/officeart/2005/8/layout/venn1"/>
    <dgm:cxn modelId="{5F9827B6-586B-4FBD-8CBE-505B2923C7A2}" type="presParOf" srcId="{FFDBF2AA-AEC7-4FD7-B94D-CA3FB9C39165}" destId="{3BD048D6-F551-437B-9AFF-4F8C97C98608}" srcOrd="7" destOrd="0" presId="urn:microsoft.com/office/officeart/2005/8/layout/venn1"/>
    <dgm:cxn modelId="{7BCDF2FE-E805-4C93-9A46-5100AD467121}" type="presParOf" srcId="{FFDBF2AA-AEC7-4FD7-B94D-CA3FB9C39165}" destId="{6E9B3D9A-0894-4958-A77E-742A279B849C}" srcOrd="8" destOrd="0" presId="urn:microsoft.com/office/officeart/2005/8/layout/venn1"/>
    <dgm:cxn modelId="{A891B442-48CC-40DA-832D-64D32B1FB186}" type="presParOf" srcId="{FFDBF2AA-AEC7-4FD7-B94D-CA3FB9C39165}" destId="{224EBF90-1F4F-4822-8B4B-6B66E9E21D1F}" srcOrd="9" destOrd="0" presId="urn:microsoft.com/office/officeart/2005/8/layout/venn1"/>
    <dgm:cxn modelId="{5D407F38-F2D7-4D7A-9106-713BC4D64E67}" type="presParOf" srcId="{FFDBF2AA-AEC7-4FD7-B94D-CA3FB9C39165}" destId="{723E541F-58B7-401C-9AEA-71C334BFB3F8}" srcOrd="10" destOrd="0" presId="urn:microsoft.com/office/officeart/2005/8/layout/venn1"/>
    <dgm:cxn modelId="{0A66EE46-FEA2-4686-B820-95FEBD12A599}" type="presParOf" srcId="{FFDBF2AA-AEC7-4FD7-B94D-CA3FB9C39165}" destId="{4112B3BF-D94E-4447-8722-0C71ADAEC6A5}" srcOrd="11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71B7D-1EF0-4127-9A34-D6EADF820CFE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08528-4B04-4FD9-B627-D54E2D2869D4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czkow.pl/images/articles/original/2772_1266422744.jpg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hyperlink" Target="http://www.paczkow.pl/images/articles/original/2772_1265138107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aczkow.pl/images/articles/original/2772_1266422721.jpg" TargetMode="External"/><Relationship Id="rId5" Type="http://schemas.openxmlformats.org/officeDocument/2006/relationships/image" Target="../media/image7.jpeg"/><Relationship Id="rId4" Type="http://schemas.openxmlformats.org/officeDocument/2006/relationships/hyperlink" Target="http://www.paczkow.pl/images/articles/original/2772_1266422594.jpg" TargetMode="External"/><Relationship Id="rId9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paczkow.pl/images/articles/original/2768_1266432187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hyperlink" Target="http://www.paczkow.pl/images/articles/original/2768_1266432196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czkow.pl/images/articles/original/2771_1266431489.jpg" TargetMode="External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www.paczkow.pl/images/articles/original/2771_1266431452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aczkow.pl/images/articles/original/2771_1266431480.jpg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openxmlformats.org/officeDocument/2006/relationships/hyperlink" Target="http://www.paczkow.pl/images/articles/original/2771_1265181403.jpg" TargetMode="External"/><Relationship Id="rId4" Type="http://schemas.openxmlformats.org/officeDocument/2006/relationships/hyperlink" Target="http://www.paczkow.pl/images/articles/original/2771_1266431460.jpg" TargetMode="External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czkow.pl/images/articles/original/2770_1266431809.jpg" TargetMode="External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hyperlink" Target="http://www.paczkow.pl/images/articles/original/2770_1266431756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paczkow.pl/images/articles/original/2770_1266431837.jpg" TargetMode="External"/><Relationship Id="rId11" Type="http://schemas.openxmlformats.org/officeDocument/2006/relationships/image" Target="../media/image23.jpeg"/><Relationship Id="rId5" Type="http://schemas.openxmlformats.org/officeDocument/2006/relationships/image" Target="../media/image20.jpeg"/><Relationship Id="rId10" Type="http://schemas.openxmlformats.org/officeDocument/2006/relationships/hyperlink" Target="http://www.paczkow.pl/images/articles/original/2770_1266431783.jpg" TargetMode="External"/><Relationship Id="rId4" Type="http://schemas.openxmlformats.org/officeDocument/2006/relationships/hyperlink" Target="http://www.paczkow.pl/images/articles/original/2770_1266431739.jpg" TargetMode="External"/><Relationship Id="rId9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paczkow.pl/images/articles/original/2764_1266432453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www.paczkow.pl/images/articles/original/2766_1266432573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paczkow.pl/images/articles/original/2766_1268142995.jpg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www.paczkow.pl/images/articles/original/2766_1266432564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paczkow.pl/images/articles/original/2787_1265184861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paczkow.pl/images/articles/original/2787_126518487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paczkow.pl/images/articles/original/2785_126518235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paczkow.pl/images/articles/original/2785_1265182378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Turystyka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214290"/>
            <a:ext cx="5586426" cy="1143000"/>
          </a:xfrm>
        </p:spPr>
        <p:txBody>
          <a:bodyPr/>
          <a:lstStyle/>
          <a:p>
            <a:r>
              <a:rPr lang="pl-PL" b="1" dirty="0" smtClean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Mury obronne</a:t>
            </a:r>
            <a:endParaRPr lang="pl-PL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2530" name="Picture 2" descr="http://www.paczkow.pl/images/articles/medium/2772_126513810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2"/>
            <a:ext cx="2857518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532" name="Picture 4" descr="http://www.paczkow.pl/images/articles/medium/2772_126642259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857364"/>
            <a:ext cx="2857500" cy="1905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534" name="Picture 6" descr="http://www.paczkow.pl/images/articles/medium/2772_126642272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98263" y="3981034"/>
            <a:ext cx="2857500" cy="1905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2536" name="Picture 8" descr="http://www.paczkow.pl/images/articles/medium/2772_1266422744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57356" y="4286256"/>
            <a:ext cx="3357586" cy="223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www.paczkow.pl/images/articles/medium/2768_126643218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439343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http://www.paczkow.pl/images/articles/medium/2768_1266432196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857604"/>
            <a:ext cx="385765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Prostokąt 5"/>
          <p:cNvSpPr/>
          <p:nvPr/>
        </p:nvSpPr>
        <p:spPr>
          <a:xfrm>
            <a:off x="5039484" y="1357298"/>
            <a:ext cx="35413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9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adder ITC" pitchFamily="82" charset="0"/>
              </a:rPr>
              <a:t>Ratusz</a:t>
            </a:r>
            <a:endParaRPr lang="pl-PL" sz="9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lackadder ITC" pitchFamily="82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214282" y="4214818"/>
            <a:ext cx="452598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8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lackadder ITC" pitchFamily="82" charset="0"/>
              </a:rPr>
              <a:t>w Paczkowie</a:t>
            </a:r>
            <a:endParaRPr lang="pl-PL" sz="8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5">
                  <a:lumMod val="60000"/>
                  <a:lumOff val="4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lackadder ITC" pitchFamily="82" charset="0"/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42976" y="142852"/>
            <a:ext cx="7591452" cy="785834"/>
          </a:xfrm>
        </p:spPr>
        <p:txBody>
          <a:bodyPr>
            <a:normAutofit/>
          </a:bodyPr>
          <a:lstStyle/>
          <a:p>
            <a:r>
              <a:rPr lang="pl-PL" sz="4400" dirty="0" smtClean="0">
                <a:solidFill>
                  <a:srgbClr val="FFC000"/>
                </a:solidFill>
                <a:latin typeface="Stencil" pitchFamily="82" charset="0"/>
              </a:rPr>
              <a:t>Muzeum Gazownictwa. </a:t>
            </a:r>
            <a:endParaRPr lang="pl-PL" sz="4400" dirty="0">
              <a:solidFill>
                <a:srgbClr val="FFC000"/>
              </a:solidFill>
              <a:latin typeface="Stencil" pitchFamily="82" charset="0"/>
            </a:endParaRPr>
          </a:p>
        </p:txBody>
      </p:sp>
      <p:pic>
        <p:nvPicPr>
          <p:cNvPr id="1026" name="Picture 2" descr="\\SBS2008\redirected$\nauczyciel061n\Pulpit\gazownia\IMG_56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928934"/>
            <a:ext cx="4992694" cy="3744521"/>
          </a:xfrm>
          <a:prstGeom prst="rect">
            <a:avLst/>
          </a:prstGeom>
          <a:noFill/>
        </p:spPr>
      </p:pic>
      <p:pic>
        <p:nvPicPr>
          <p:cNvPr id="4" name="Picture 2" descr="E:\moja okolica\gazownia\IMG_57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285860"/>
            <a:ext cx="4905378" cy="367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http://www.paczkow.pl/images/articles/medium/2771_126643145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357694"/>
            <a:ext cx="342902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http://www.paczkow.pl/images/articles/medium/2771_126643146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357694"/>
            <a:ext cx="3357586" cy="2238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3" name="Picture 5" descr="http://www.paczkow.pl/images/articles/medium/2771_126643148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1571612"/>
            <a:ext cx="3321867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Picture 6" descr="http://www.paczkow.pl/images/articles/medium/2771_1266431489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5786" y="1643050"/>
            <a:ext cx="3286148" cy="2190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0" name="Picture 2" descr="http://www.paczkow.pl/images/articles/medium/2771_1265181403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8275" y="-4572000"/>
            <a:ext cx="2857500" cy="1905000"/>
          </a:xfrm>
          <a:prstGeom prst="rect">
            <a:avLst/>
          </a:prstGeom>
          <a:noFill/>
        </p:spPr>
      </p:pic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305800" cy="1143000"/>
          </a:xfrm>
        </p:spPr>
        <p:txBody>
          <a:bodyPr>
            <a:normAutofit/>
          </a:bodyPr>
          <a:lstStyle/>
          <a:p>
            <a:r>
              <a:rPr lang="pl-PL" sz="6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Cztery bramy i trzy wieże. </a:t>
            </a:r>
            <a:endParaRPr lang="pl-PL" sz="6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paczkow.pl/images/articles/medium/2770_126643175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57232"/>
            <a:ext cx="5357847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://www.paczkow.pl/images/articles/medium/2770_1266431739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6" y="3571876"/>
            <a:ext cx="357186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2" name="Picture 6" descr="http://www.paczkow.pl/images/articles/medium/2770_126643183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1000108"/>
            <a:ext cx="3321865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4" name="Picture 8" descr="http://www.paczkow.pl/images/articles/medium/2770_1266431809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572008"/>
            <a:ext cx="2857500" cy="190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6" name="Picture 10" descr="http://www.paczkow.pl/images/articles/medium/2770_1266431783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40" y="4572008"/>
            <a:ext cx="214313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ytuł 1"/>
          <p:cNvSpPr>
            <a:spLocks noGrp="1"/>
          </p:cNvSpPr>
          <p:nvPr>
            <p:ph type="title"/>
          </p:nvPr>
        </p:nvSpPr>
        <p:spPr>
          <a:xfrm>
            <a:off x="571472" y="0"/>
            <a:ext cx="7429552" cy="714372"/>
          </a:xfrm>
        </p:spPr>
        <p:txBody>
          <a:bodyPr>
            <a:normAutofit fontScale="90000"/>
          </a:bodyPr>
          <a:lstStyle/>
          <a:p>
            <a:r>
              <a:rPr lang="pl-PL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Kościół parafialny p.w. św. Jana Ewangelisty</a:t>
            </a:r>
            <a:endParaRPr lang="pl-PL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1000124"/>
          </a:xfrm>
        </p:spPr>
        <p:txBody>
          <a:bodyPr>
            <a:noAutofit/>
          </a:bodyPr>
          <a:lstStyle/>
          <a:p>
            <a:r>
              <a:rPr lang="pl-PL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Kościół p.w. Matki Bożej Nieustającej Pomocy.</a:t>
            </a:r>
            <a:endParaRPr lang="pl-PL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://www.paczkow.pl/images/articles/medium/2764_126643245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643050"/>
            <a:ext cx="3321865" cy="2214578"/>
          </a:xfrm>
          <a:prstGeom prst="rect">
            <a:avLst/>
          </a:prstGeom>
          <a:noFill/>
        </p:spPr>
      </p:pic>
      <p:pic>
        <p:nvPicPr>
          <p:cNvPr id="2050" name="Picture 2" descr="\\SBS2008\redirected$\nauczyciel061n\Pulpit\Paczków- wczoraj i dziś\DSC024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714544"/>
            <a:ext cx="5329244" cy="3996696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85918" y="3143248"/>
            <a:ext cx="3429024" cy="1162050"/>
          </a:xfrm>
        </p:spPr>
        <p:txBody>
          <a:bodyPr/>
          <a:lstStyle/>
          <a:p>
            <a:r>
              <a:rPr lang="pl-PL" sz="5400" b="1" dirty="0" smtClean="0">
                <a:solidFill>
                  <a:srgbClr val="D3238C"/>
                </a:solidFill>
              </a:rPr>
              <a:t>DOM KATA</a:t>
            </a:r>
            <a:endParaRPr lang="pl-PL" sz="5400" b="1" dirty="0">
              <a:solidFill>
                <a:srgbClr val="D3238C"/>
              </a:solidFill>
            </a:endParaRPr>
          </a:p>
        </p:txBody>
      </p:sp>
      <p:pic>
        <p:nvPicPr>
          <p:cNvPr id="31746" name="Picture 2" descr="http://www.paczkow.pl/images/articles/medium/2766_126643257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6083" y="785794"/>
            <a:ext cx="3178971" cy="21193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://www.paczkow.pl/images/articles/medium/2766_126643256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5" y="3429000"/>
            <a:ext cx="3000395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50" name="Picture 6" descr="http://www.paczkow.pl/images/articles/medium/2766_1268142995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5918" y="4714884"/>
            <a:ext cx="2786082" cy="1857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-142908" y="1214422"/>
            <a:ext cx="6400800" cy="1752600"/>
          </a:xfrm>
        </p:spPr>
        <p:txBody>
          <a:bodyPr>
            <a:normAutofit/>
          </a:bodyPr>
          <a:lstStyle/>
          <a:p>
            <a:r>
              <a:rPr lang="pl-PL" sz="1600" dirty="0" smtClean="0">
                <a:solidFill>
                  <a:srgbClr val="002060"/>
                </a:solidFill>
              </a:rPr>
              <a:t>W</a:t>
            </a:r>
            <a:r>
              <a:rPr lang="pl-PL" sz="1600" dirty="0" smtClean="0">
                <a:solidFill>
                  <a:schemeClr val="tx1"/>
                </a:solidFill>
              </a:rPr>
              <a:t> </a:t>
            </a:r>
            <a:r>
              <a:rPr lang="pl-PL" sz="1600" dirty="0" smtClean="0">
                <a:solidFill>
                  <a:srgbClr val="002060"/>
                </a:solidFill>
              </a:rPr>
              <a:t>tym</a:t>
            </a:r>
            <a:r>
              <a:rPr lang="pl-PL" sz="1600" dirty="0" smtClean="0">
                <a:solidFill>
                  <a:schemeClr val="tx1"/>
                </a:solidFill>
              </a:rPr>
              <a:t> </a:t>
            </a:r>
            <a:r>
              <a:rPr lang="pl-PL" sz="1600" dirty="0" smtClean="0">
                <a:solidFill>
                  <a:schemeClr val="bg2">
                    <a:lumMod val="75000"/>
                  </a:schemeClr>
                </a:solidFill>
              </a:rPr>
              <a:t>miejscu</a:t>
            </a:r>
            <a:r>
              <a:rPr lang="pl-PL" sz="1600" dirty="0" smtClean="0">
                <a:solidFill>
                  <a:schemeClr val="tx1"/>
                </a:solidFill>
              </a:rPr>
              <a:t> </a:t>
            </a:r>
            <a:r>
              <a:rPr lang="pl-PL" sz="1600" dirty="0" smtClean="0">
                <a:solidFill>
                  <a:srgbClr val="002060"/>
                </a:solidFill>
              </a:rPr>
              <a:t>dowiedzieć</a:t>
            </a:r>
            <a:r>
              <a:rPr lang="pl-PL" sz="1600" dirty="0" smtClean="0">
                <a:solidFill>
                  <a:schemeClr val="tx1"/>
                </a:solidFill>
              </a:rPr>
              <a:t> </a:t>
            </a:r>
            <a:r>
              <a:rPr lang="pl-PL" sz="1600" dirty="0" smtClean="0">
                <a:solidFill>
                  <a:srgbClr val="002060"/>
                </a:solidFill>
              </a:rPr>
              <a:t>możemy</a:t>
            </a:r>
            <a:r>
              <a:rPr lang="pl-PL" sz="1600" dirty="0" smtClean="0">
                <a:solidFill>
                  <a:schemeClr val="tx1"/>
                </a:solidFill>
              </a:rPr>
              <a:t> </a:t>
            </a:r>
            <a:r>
              <a:rPr lang="pl-PL" sz="1600" dirty="0" smtClean="0">
                <a:solidFill>
                  <a:srgbClr val="002060"/>
                </a:solidFill>
              </a:rPr>
              <a:t>się:</a:t>
            </a:r>
          </a:p>
        </p:txBody>
      </p:sp>
      <p:cxnSp>
        <p:nvCxnSpPr>
          <p:cNvPr id="5" name="Łącznik prosty ze strzałką 4"/>
          <p:cNvCxnSpPr/>
          <p:nvPr/>
        </p:nvCxnSpPr>
        <p:spPr>
          <a:xfrm>
            <a:off x="5214942" y="1571612"/>
            <a:ext cx="1785950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rostokąt 5"/>
          <p:cNvSpPr/>
          <p:nvPr/>
        </p:nvSpPr>
        <p:spPr>
          <a:xfrm>
            <a:off x="5995672" y="3214686"/>
            <a:ext cx="30317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Gdzie  można dobrze  zjeść ?</a:t>
            </a:r>
            <a:endParaRPr lang="pl-PL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33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" name="Łącznik prosty ze strzałką 7"/>
          <p:cNvCxnSpPr/>
          <p:nvPr/>
        </p:nvCxnSpPr>
        <p:spPr>
          <a:xfrm rot="10800000" flipV="1">
            <a:off x="1142976" y="1643050"/>
            <a:ext cx="1857388" cy="17145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rostokąt 8"/>
          <p:cNvSpPr/>
          <p:nvPr/>
        </p:nvSpPr>
        <p:spPr>
          <a:xfrm>
            <a:off x="-1857420" y="3357562"/>
            <a:ext cx="647634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Gdzie   przenocować ?</a:t>
            </a:r>
            <a:endParaRPr lang="pl-PL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33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1" name="Łącznik prosty ze strzałką 10"/>
          <p:cNvCxnSpPr/>
          <p:nvPr/>
        </p:nvCxnSpPr>
        <p:spPr>
          <a:xfrm rot="5400000">
            <a:off x="1857356" y="2571744"/>
            <a:ext cx="278608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rostokąt 13"/>
          <p:cNvSpPr/>
          <p:nvPr/>
        </p:nvSpPr>
        <p:spPr>
          <a:xfrm>
            <a:off x="1136765" y="4572008"/>
            <a:ext cx="419480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Jakie   atrakcje   są   dla   zwiedzających ?</a:t>
            </a:r>
            <a:endParaRPr lang="pl-PL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33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6" name="Łącznik prosty ze strzałką 15"/>
          <p:cNvCxnSpPr/>
          <p:nvPr/>
        </p:nvCxnSpPr>
        <p:spPr>
          <a:xfrm rot="16200000" flipH="1">
            <a:off x="3500430" y="2643182"/>
            <a:ext cx="3571900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rostokąt 16"/>
          <p:cNvSpPr/>
          <p:nvPr/>
        </p:nvSpPr>
        <p:spPr>
          <a:xfrm>
            <a:off x="5024393" y="5286388"/>
            <a:ext cx="243117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   można  zwiedzić ?</a:t>
            </a:r>
            <a:endParaRPr lang="pl-PL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3399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Wstęga zakrzywiona w dół 19"/>
          <p:cNvSpPr/>
          <p:nvPr/>
        </p:nvSpPr>
        <p:spPr>
          <a:xfrm>
            <a:off x="1000100" y="214290"/>
            <a:ext cx="6929486" cy="928694"/>
          </a:xfrm>
          <a:prstGeom prst="ellipseRibbon">
            <a:avLst>
              <a:gd name="adj1" fmla="val 19212"/>
              <a:gd name="adj2" fmla="val 75000"/>
              <a:gd name="adj3" fmla="val 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>
                <a:solidFill>
                  <a:srgbClr val="FF3399"/>
                </a:solidFill>
              </a:rPr>
              <a:t>Centrum Informacji Turystycznej</a:t>
            </a:r>
            <a:endParaRPr lang="pl-PL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pl-PL" dirty="0" smtClean="0"/>
              <a:t>	Paczków oferuje 5 miejsc, w których osoba zwiedzająca może przenocować.</a:t>
            </a:r>
          </a:p>
          <a:p>
            <a:pPr algn="just">
              <a:buNone/>
            </a:pPr>
            <a:r>
              <a:rPr lang="pl-PL" dirty="0" smtClean="0"/>
              <a:t>	Hotel KORONA – Paczków ul. Wojska Polskiego 31. </a:t>
            </a:r>
          </a:p>
          <a:p>
            <a:pPr algn="just">
              <a:buNone/>
            </a:pPr>
            <a:r>
              <a:rPr lang="pl-PL" dirty="0" smtClean="0"/>
              <a:t>	Oferuje 24 miejsca noclegowe. Pokoje 2, 3 i 4 osobowe. </a:t>
            </a:r>
          </a:p>
          <a:p>
            <a:pPr>
              <a:buNone/>
            </a:pPr>
            <a:endParaRPr lang="pl-PL" dirty="0" smtClean="0"/>
          </a:p>
          <a:p>
            <a:pPr>
              <a:buNone/>
            </a:pPr>
            <a:r>
              <a:rPr lang="pl-PL" dirty="0" smtClean="0"/>
              <a:t>                     CENY POKOJÓW</a:t>
            </a:r>
          </a:p>
          <a:p>
            <a:pPr>
              <a:buNone/>
            </a:pPr>
            <a:r>
              <a:rPr lang="pl-PL" dirty="0" smtClean="0"/>
              <a:t>2-osobowy:  80 zł.</a:t>
            </a:r>
          </a:p>
          <a:p>
            <a:pPr>
              <a:buNone/>
            </a:pPr>
            <a:r>
              <a:rPr lang="pl-PL" dirty="0" smtClean="0"/>
              <a:t>3-osobowy: 100 zł.</a:t>
            </a:r>
          </a:p>
          <a:p>
            <a:pPr>
              <a:buNone/>
            </a:pPr>
            <a:r>
              <a:rPr lang="pl-PL" dirty="0" smtClean="0"/>
              <a:t>4-osobowy: 120 zł.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1714480" y="285728"/>
            <a:ext cx="6039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FF99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Gdzie przenocować?</a:t>
            </a:r>
            <a:endParaRPr lang="pl-PL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FF99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Obraz 5" descr="hotel-korona,6,5090,big,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071942"/>
            <a:ext cx="3786214" cy="2611182"/>
          </a:xfrm>
          <a:prstGeom prst="rect">
            <a:avLst/>
          </a:prstGeom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/>
              <a:t/>
            </a:r>
            <a:br>
              <a:rPr lang="pl-PL" sz="2400" dirty="0" smtClean="0"/>
            </a:br>
            <a:r>
              <a:rPr lang="pl-PL" sz="2400" dirty="0" smtClean="0"/>
              <a:t> </a:t>
            </a:r>
            <a:endParaRPr lang="pl-PL" sz="24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428596" y="1214422"/>
          <a:ext cx="82296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9234526" cy="1143000"/>
          </a:xfrm>
        </p:spPr>
        <p:txBody>
          <a:bodyPr>
            <a:normAutofit/>
          </a:bodyPr>
          <a:lstStyle/>
          <a:p>
            <a:r>
              <a:rPr lang="pl-PL" sz="4000" b="1" dirty="0" smtClean="0">
                <a:solidFill>
                  <a:srgbClr val="7030A0"/>
                </a:solidFill>
                <a:latin typeface="Gill Sans Ultra Bold" pitchFamily="34" charset="-18"/>
              </a:rPr>
              <a:t>Gdzie można dobrze zjeść?</a:t>
            </a:r>
            <a:endParaRPr lang="pl-PL" sz="4000" b="1" dirty="0">
              <a:solidFill>
                <a:srgbClr val="7030A0"/>
              </a:solidFill>
              <a:latin typeface="Gill Sans Ultra Bold" pitchFamily="34" charset="-18"/>
            </a:endParaRPr>
          </a:p>
        </p:txBody>
      </p:sp>
      <p:cxnSp>
        <p:nvCxnSpPr>
          <p:cNvPr id="4" name="Łącznik prosty ze strzałką 3"/>
          <p:cNvCxnSpPr/>
          <p:nvPr/>
        </p:nvCxnSpPr>
        <p:spPr>
          <a:xfrm rot="5400000">
            <a:off x="500034" y="2071678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Łącznik prosty ze strzałką 5"/>
          <p:cNvCxnSpPr/>
          <p:nvPr/>
        </p:nvCxnSpPr>
        <p:spPr>
          <a:xfrm rot="5400000">
            <a:off x="1250133" y="2321711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Łącznik prosty ze strzałką 7"/>
          <p:cNvCxnSpPr/>
          <p:nvPr/>
        </p:nvCxnSpPr>
        <p:spPr>
          <a:xfrm rot="5400000">
            <a:off x="2321703" y="1964521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ze strzałką 9"/>
          <p:cNvCxnSpPr/>
          <p:nvPr/>
        </p:nvCxnSpPr>
        <p:spPr>
          <a:xfrm rot="5400000">
            <a:off x="2751125" y="2964653"/>
            <a:ext cx="264241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rostokąt 10"/>
          <p:cNvSpPr/>
          <p:nvPr/>
        </p:nvSpPr>
        <p:spPr>
          <a:xfrm>
            <a:off x="0" y="2500306"/>
            <a:ext cx="1617559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Bar mleczny</a:t>
            </a:r>
            <a:endParaRPr lang="pl-PL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675772" y="3071810"/>
            <a:ext cx="245342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restauracja duet</a:t>
            </a:r>
            <a:endParaRPr lang="pl-PL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2130285" y="2428868"/>
            <a:ext cx="178343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Bar-pizzeria</a:t>
            </a:r>
            <a:endParaRPr lang="pl-PL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2571736" y="4357694"/>
            <a:ext cx="238777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Bar/pub stodoła</a:t>
            </a:r>
            <a:endParaRPr lang="pl-PL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17" name="Łącznik prosty ze strzałką 16"/>
          <p:cNvCxnSpPr/>
          <p:nvPr/>
        </p:nvCxnSpPr>
        <p:spPr>
          <a:xfrm rot="5400000">
            <a:off x="5001422" y="2570950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rostokąt 18"/>
          <p:cNvSpPr/>
          <p:nvPr/>
        </p:nvSpPr>
        <p:spPr>
          <a:xfrm>
            <a:off x="4786314" y="3571876"/>
            <a:ext cx="207170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</a:rPr>
              <a:t>Karczma paczkowska</a:t>
            </a:r>
            <a:endParaRPr lang="pl-PL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Prostokąt 21"/>
          <p:cNvSpPr/>
          <p:nvPr/>
        </p:nvSpPr>
        <p:spPr>
          <a:xfrm>
            <a:off x="5786446" y="4714884"/>
            <a:ext cx="22145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Kawiarnia i restauracja</a:t>
            </a:r>
          </a:p>
          <a:p>
            <a:pPr algn="ctr"/>
            <a:r>
              <a:rPr lang="pl-PL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Carcassonne</a:t>
            </a:r>
            <a:endParaRPr lang="pl-PL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28" name="Łącznik prosty ze strzałką 27"/>
          <p:cNvCxnSpPr/>
          <p:nvPr/>
        </p:nvCxnSpPr>
        <p:spPr>
          <a:xfrm rot="5400000">
            <a:off x="5322893" y="3106735"/>
            <a:ext cx="307104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rostokąt 17"/>
          <p:cNvSpPr/>
          <p:nvPr/>
        </p:nvSpPr>
        <p:spPr>
          <a:xfrm>
            <a:off x="7000892" y="2500306"/>
            <a:ext cx="19966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pl-PL" sz="1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Cukiernia bombonierka</a:t>
            </a:r>
            <a:endParaRPr lang="pl-PL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cxnSp>
        <p:nvCxnSpPr>
          <p:cNvPr id="21" name="Łącznik prosty ze strzałką 20"/>
          <p:cNvCxnSpPr/>
          <p:nvPr/>
        </p:nvCxnSpPr>
        <p:spPr>
          <a:xfrm rot="5400000">
            <a:off x="7680347" y="2035165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4000520"/>
          </a:xfrm>
        </p:spPr>
        <p:txBody>
          <a:bodyPr>
            <a:noAutofit/>
          </a:bodyPr>
          <a:lstStyle/>
          <a:p>
            <a:pPr algn="just"/>
            <a:r>
              <a:rPr lang="pl-PL" sz="2000" b="1" dirty="0" smtClean="0">
                <a:solidFill>
                  <a:schemeClr val="tx1"/>
                </a:solidFill>
              </a:rPr>
              <a:t>Bar Mleczny:  </a:t>
            </a:r>
            <a:r>
              <a:rPr lang="pl-PL" sz="2000" dirty="0" smtClean="0"/>
              <a:t>Znajduje się na ulicy Narutowicza 19. Otwarty od 8:00 do 16:00, a w soboty od 8:00 do 14:00. W ofercie domowe, bardzo smaczne i tanie posiłki na miejscu lub na wynos. Daniem firmowym są znakomite pierogi ruskie. </a:t>
            </a:r>
            <a:br>
              <a:rPr lang="pl-PL" sz="2000" dirty="0" smtClean="0"/>
            </a:b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dirty="0" smtClean="0"/>
              <a:t/>
            </a:r>
            <a:br>
              <a:rPr lang="pl-PL" sz="2000" dirty="0" smtClean="0"/>
            </a:br>
            <a:r>
              <a:rPr lang="pl-PL" sz="2000" b="1" dirty="0" smtClean="0">
                <a:solidFill>
                  <a:schemeClr val="tx1"/>
                </a:solidFill>
              </a:rPr>
              <a:t>Restauracja Duet</a:t>
            </a:r>
            <a:r>
              <a:rPr lang="pl-PL" sz="2000" dirty="0" smtClean="0">
                <a:solidFill>
                  <a:schemeClr val="tx1"/>
                </a:solidFill>
              </a:rPr>
              <a:t>: </a:t>
            </a:r>
            <a:r>
              <a:rPr lang="pl-PL" sz="2000" dirty="0" smtClean="0"/>
              <a:t>Znajduje się przy ulicy Wojska Polskiego 40. Lokal na przedmieściach Paczkowa, przy wyjeździe w kierunku Nysy. Szef kuchni poleca potrawy typowo domowej kuchni polskiej, jak również kuchni europejskiej. Dostępne są również posiłki typu fast-food. Istnieje możliwość wynajmu lokalu. W lecie restauracja obejmuje również rozległy ogródek gastronomiczny. </a:t>
            </a:r>
            <a:br>
              <a:rPr lang="pl-PL" sz="2000" dirty="0" smtClean="0"/>
            </a:br>
            <a:r>
              <a:rPr lang="pl-PL" sz="2000" dirty="0" smtClean="0"/>
              <a:t> </a:t>
            </a:r>
            <a:br>
              <a:rPr lang="pl-PL" sz="2000" dirty="0" smtClean="0"/>
            </a:br>
            <a:endParaRPr lang="pl-PL" sz="2000" dirty="0"/>
          </a:p>
        </p:txBody>
      </p:sp>
      <p:sp>
        <p:nvSpPr>
          <p:cNvPr id="3" name="Prostokąt 2"/>
          <p:cNvSpPr/>
          <p:nvPr/>
        </p:nvSpPr>
        <p:spPr>
          <a:xfrm>
            <a:off x="2286000" y="213633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1026" name="Picture 2" descr="http://www.paczkow.pl/images/articles/medium/2787_126518486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4000504"/>
            <a:ext cx="3857650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paczkow.pl/images/articles/medium/2787_126518487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4071942"/>
            <a:ext cx="2857500" cy="1905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928818"/>
          </a:xfrm>
        </p:spPr>
        <p:txBody>
          <a:bodyPr>
            <a:normAutofit fontScale="90000"/>
          </a:bodyPr>
          <a:lstStyle/>
          <a:p>
            <a:pPr algn="just"/>
            <a:r>
              <a:rPr lang="pl-PL" sz="2700" b="1" dirty="0" smtClean="0">
                <a:solidFill>
                  <a:schemeClr val="tx1"/>
                </a:solidFill>
              </a:rPr>
              <a:t>Bar-Pizzeria: </a:t>
            </a:r>
            <a:r>
              <a:rPr lang="pl-PL" sz="2700" dirty="0" smtClean="0">
                <a:solidFill>
                  <a:schemeClr val="tx1"/>
                </a:solidFill>
              </a:rPr>
              <a:t>Znajduje się przy ulicy Sienkiewicza 1a. Restauracja jest położona tuż przy murach obronnych miasta, otwarta od 12.00 do 24.00. W ofercie znajduje się ponad 100 dań - regionalnych, polskich i ze świata. Specjalnością zakładu jest pizza. </a:t>
            </a:r>
            <a:r>
              <a:rPr lang="pl-PL" sz="2000" dirty="0" smtClean="0"/>
              <a:t/>
            </a:r>
            <a:br>
              <a:rPr lang="pl-PL" sz="2000" dirty="0" smtClean="0"/>
            </a:br>
            <a:endParaRPr lang="pl-PL" sz="2000" dirty="0">
              <a:solidFill>
                <a:srgbClr val="FFC000"/>
              </a:solidFill>
            </a:endParaRPr>
          </a:p>
        </p:txBody>
      </p:sp>
      <p:pic>
        <p:nvPicPr>
          <p:cNvPr id="19458" name="Picture 2" descr="http://www.paczkow.pl/images/articles/medium/2785_1265182356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620"/>
            <a:ext cx="4393435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http://www.paczkow.pl/images/articles/medium/2785_1265182378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71876"/>
            <a:ext cx="4179121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5429280"/>
          </a:xfrm>
        </p:spPr>
        <p:txBody>
          <a:bodyPr>
            <a:normAutofit fontScale="90000"/>
          </a:bodyPr>
          <a:lstStyle/>
          <a:p>
            <a:pPr algn="just"/>
            <a:r>
              <a:rPr lang="pl-PL" sz="2700" b="1" dirty="0" smtClean="0">
                <a:solidFill>
                  <a:srgbClr val="7030A0"/>
                </a:solidFill>
                <a:latin typeface="Stencil" pitchFamily="82" charset="0"/>
              </a:rPr>
              <a:t>Kawiarnia &amp; Cukiernia Bombonierka:</a:t>
            </a:r>
            <a:r>
              <a:rPr lang="pl-PL" sz="2000" b="1" dirty="0" smtClean="0">
                <a:solidFill>
                  <a:srgbClr val="7030A0"/>
                </a:solidFill>
                <a:latin typeface="Stencil" pitchFamily="82" charset="0"/>
              </a:rPr>
              <a:t> </a:t>
            </a:r>
            <a:r>
              <a:rPr lang="pl-PL" sz="2000" dirty="0" smtClean="0">
                <a:solidFill>
                  <a:schemeClr val="tx1"/>
                </a:solidFill>
              </a:rPr>
              <a:t>Bogata oferta smacznych ciast, lodów, deserów i kawy. W lecie ogródek przed lokalem. Lokal znajduje się na ul. Rynek 14. Czynna od poniedziałku do niedzieli od 9:00-18:00.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3100" b="1" dirty="0" smtClean="0">
                <a:solidFill>
                  <a:srgbClr val="7030A0"/>
                </a:solidFill>
                <a:latin typeface="Stencil" pitchFamily="82" charset="0"/>
              </a:rPr>
              <a:t>Pub Stodoła </a:t>
            </a:r>
            <a:r>
              <a:rPr lang="pl-PL" sz="2000" dirty="0" smtClean="0">
                <a:solidFill>
                  <a:schemeClr val="tx1"/>
                </a:solidFill>
              </a:rPr>
              <a:t>ulica Kościuszki 32. Czynny od poniedziałku do niedzieli w godzinach 8:00-23:00. W ofercie chipsy, alkohol, napoje, soki, piwo. 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dirty="0" smtClean="0">
                <a:solidFill>
                  <a:schemeClr val="tx1"/>
                </a:solidFill>
              </a:rPr>
              <a:t/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3100" b="1" dirty="0" smtClean="0">
                <a:solidFill>
                  <a:srgbClr val="7030A0"/>
                </a:solidFill>
                <a:latin typeface="Stencil" pitchFamily="82" charset="0"/>
              </a:rPr>
              <a:t>Kawiarnia Carcassonne: </a:t>
            </a:r>
            <a:r>
              <a:rPr lang="pl-PL" sz="2000" dirty="0" smtClean="0">
                <a:solidFill>
                  <a:schemeClr val="tx1"/>
                </a:solidFill>
              </a:rPr>
              <a:t>Paczków, Rynek 33. Czynna codziennie od 10:00 do 22:00. Specjalność lokalu Pstrąg po paczkowsku.  Posiada ok. 50 miejsc. W okresie letnim dostępny ogródek gastronomiczny.</a:t>
            </a:r>
            <a:br>
              <a:rPr lang="pl-PL" sz="2000" dirty="0" smtClean="0">
                <a:solidFill>
                  <a:schemeClr val="tx1"/>
                </a:solidFill>
              </a:rPr>
            </a:br>
            <a:r>
              <a:rPr lang="pl-PL" sz="2000" b="1" dirty="0" smtClean="0">
                <a:solidFill>
                  <a:schemeClr val="tx1"/>
                </a:solidFill>
              </a:rPr>
              <a:t/>
            </a:r>
            <a:br>
              <a:rPr lang="pl-PL" sz="2000" b="1" dirty="0" smtClean="0">
                <a:solidFill>
                  <a:schemeClr val="tx1"/>
                </a:solidFill>
              </a:rPr>
            </a:br>
            <a:r>
              <a:rPr lang="pl-PL" sz="3100" b="1" dirty="0" smtClean="0">
                <a:solidFill>
                  <a:srgbClr val="7030A0"/>
                </a:solidFill>
                <a:latin typeface="Stencil" pitchFamily="82" charset="0"/>
              </a:rPr>
              <a:t>Karczma paczkowska: </a:t>
            </a:r>
            <a:r>
              <a:rPr lang="pl-PL" sz="2000" dirty="0" smtClean="0">
                <a:solidFill>
                  <a:schemeClr val="tx1"/>
                </a:solidFill>
              </a:rPr>
              <a:t>ul. Wrocławska 28. Lokal czynny jest od godz. 8.00 do 22.00. Specjalnością zakładu jest pizza, ale w ofercie znajdują się również polskie specjały. Dostępne są także posiłki typu fast-food. Na wyposażeniu jest projektor TV. W "Karczmie" obiad kosztuje ok. 10-20 zł. Istnieje również możliwość zamówienia pizzy z dostawą na miejsce oraz wynajmu lokalu.</a:t>
            </a:r>
            <a:br>
              <a:rPr lang="pl-PL" sz="2000" dirty="0" smtClean="0">
                <a:solidFill>
                  <a:schemeClr val="tx1"/>
                </a:solidFill>
              </a:rPr>
            </a:br>
            <a:endParaRPr lang="pl-PL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305800" cy="2714636"/>
          </a:xfrm>
        </p:spPr>
        <p:txBody>
          <a:bodyPr>
            <a:noAutofit/>
          </a:bodyPr>
          <a:lstStyle/>
          <a:p>
            <a:pPr algn="ctr"/>
            <a:r>
              <a:rPr lang="pl-PL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Co można </a:t>
            </a:r>
            <a:br>
              <a:rPr lang="pl-PL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pl-PL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zwiedzać?</a:t>
            </a:r>
            <a:endParaRPr lang="pl-PL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Microsoft Office PowerPoint</Application>
  <PresentationFormat>Pokaz na ekranie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pakietu Office</vt:lpstr>
      <vt:lpstr>Slajd 1</vt:lpstr>
      <vt:lpstr>Slajd 2</vt:lpstr>
      <vt:lpstr>Slajd 3</vt:lpstr>
      <vt:lpstr>   </vt:lpstr>
      <vt:lpstr>Gdzie można dobrze zjeść?</vt:lpstr>
      <vt:lpstr>Bar Mleczny:  Znajduje się na ulicy Narutowicza 19. Otwarty od 8:00 do 16:00, a w soboty od 8:00 do 14:00. W ofercie domowe, bardzo smaczne i tanie posiłki na miejscu lub na wynos. Daniem firmowym są znakomite pierogi ruskie.    Restauracja Duet: Znajduje się przy ulicy Wojska Polskiego 40. Lokal na przedmieściach Paczkowa, przy wyjeździe w kierunku Nysy. Szef kuchni poleca potrawy typowo domowej kuchni polskiej, jak również kuchni europejskiej. Dostępne są również posiłki typu fast-food. Istnieje możliwość wynajmu lokalu. W lecie restauracja obejmuje również rozległy ogródek gastronomiczny.    </vt:lpstr>
      <vt:lpstr>Bar-Pizzeria: Znajduje się przy ulicy Sienkiewicza 1a. Restauracja jest położona tuż przy murach obronnych miasta, otwarta od 12.00 do 24.00. W ofercie znajduje się ponad 100 dań - regionalnych, polskich i ze świata. Specjalnością zakładu jest pizza.  </vt:lpstr>
      <vt:lpstr>Kawiarnia &amp; Cukiernia Bombonierka: Bogata oferta smacznych ciast, lodów, deserów i kawy. W lecie ogródek przed lokalem. Lokal znajduje się na ul. Rynek 14. Czynna od poniedziałku do niedzieli od 9:00-18:00.  Pub Stodoła ulica Kościuszki 32. Czynny od poniedziałku do niedzieli w godzinach 8:00-23:00. W ofercie chipsy, alkohol, napoje, soki, piwo.   Kawiarnia Carcassonne: Paczków, Rynek 33. Czynna codziennie od 10:00 do 22:00. Specjalność lokalu Pstrąg po paczkowsku.  Posiada ok. 50 miejsc. W okresie letnim dostępny ogródek gastronomiczny.  Karczma paczkowska: ul. Wrocławska 28. Lokal czynny jest od godz. 8.00 do 22.00. Specjalnością zakładu jest pizza, ale w ofercie znajdują się również polskie specjały. Dostępne są także posiłki typu fast-food. Na wyposażeniu jest projektor TV. W "Karczmie" obiad kosztuje ok. 10-20 zł. Istnieje również możliwość zamówienia pizzy z dostawą na miejsce oraz wynajmu lokalu. </vt:lpstr>
      <vt:lpstr>Co można  zwiedzać?</vt:lpstr>
      <vt:lpstr>Mury obronne</vt:lpstr>
      <vt:lpstr>Slajd 11</vt:lpstr>
      <vt:lpstr>Muzeum Gazownictwa. </vt:lpstr>
      <vt:lpstr>Cztery bramy i trzy wieże. </vt:lpstr>
      <vt:lpstr>Kościół parafialny p.w. św. Jana Ewangelisty</vt:lpstr>
      <vt:lpstr>Kościół p.w. Matki Bożej Nieustającej Pomocy.</vt:lpstr>
      <vt:lpstr>DOM KATA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2010-04-29T10:29:30Z</dcterms:created>
  <dcterms:modified xsi:type="dcterms:W3CDTF">2010-04-29T10:29:53Z</dcterms:modified>
</cp:coreProperties>
</file>