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8"/>
  </p:notesMasterIdLst>
  <p:sldIdLst>
    <p:sldId id="313" r:id="rId2"/>
    <p:sldId id="256" r:id="rId3"/>
    <p:sldId id="258" r:id="rId4"/>
    <p:sldId id="259" r:id="rId5"/>
    <p:sldId id="265" r:id="rId6"/>
    <p:sldId id="267" r:id="rId7"/>
    <p:sldId id="260" r:id="rId8"/>
    <p:sldId id="261" r:id="rId9"/>
    <p:sldId id="268" r:id="rId10"/>
    <p:sldId id="285" r:id="rId11"/>
    <p:sldId id="269" r:id="rId12"/>
    <p:sldId id="311" r:id="rId13"/>
    <p:sldId id="312" r:id="rId14"/>
    <p:sldId id="270" r:id="rId15"/>
    <p:sldId id="274" r:id="rId16"/>
    <p:sldId id="272" r:id="rId17"/>
    <p:sldId id="271" r:id="rId18"/>
    <p:sldId id="273" r:id="rId19"/>
    <p:sldId id="275" r:id="rId20"/>
    <p:sldId id="276" r:id="rId21"/>
    <p:sldId id="278" r:id="rId22"/>
    <p:sldId id="279" r:id="rId23"/>
    <p:sldId id="309" r:id="rId24"/>
    <p:sldId id="280" r:id="rId25"/>
    <p:sldId id="281" r:id="rId26"/>
    <p:sldId id="282" r:id="rId27"/>
    <p:sldId id="283" r:id="rId28"/>
    <p:sldId id="310" r:id="rId29"/>
    <p:sldId id="284" r:id="rId30"/>
    <p:sldId id="287" r:id="rId31"/>
    <p:sldId id="290" r:id="rId32"/>
    <p:sldId id="288" r:id="rId33"/>
    <p:sldId id="294" r:id="rId34"/>
    <p:sldId id="286" r:id="rId35"/>
    <p:sldId id="289" r:id="rId36"/>
    <p:sldId id="291" r:id="rId37"/>
    <p:sldId id="292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293" r:id="rId46"/>
    <p:sldId id="314" r:id="rId4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33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B1087-57C8-436D-B84D-E2D6F4B2FE28}" type="datetimeFigureOut">
              <a:rPr lang="pl-PL" smtClean="0"/>
              <a:pPr/>
              <a:t>2010-04-22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72B-8C9F-4AF1-8F56-120BC3B47FB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D125BC-775C-4535-A477-6F40FC3D264E}" type="datetimeFigureOut">
              <a:rPr lang="pl-PL" smtClean="0"/>
              <a:pPr/>
              <a:t>2010-04-22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118D-7C45-4179-B45D-8515502B15E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D125BC-775C-4535-A477-6F40FC3D264E}" type="datetimeFigureOut">
              <a:rPr lang="pl-PL" smtClean="0"/>
              <a:pPr/>
              <a:t>2010-04-22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118D-7C45-4179-B45D-8515502B15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D125BC-775C-4535-A477-6F40FC3D264E}" type="datetimeFigureOut">
              <a:rPr lang="pl-PL" smtClean="0"/>
              <a:pPr/>
              <a:t>2010-04-22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118D-7C45-4179-B45D-8515502B15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D125BC-775C-4535-A477-6F40FC3D264E}" type="datetimeFigureOut">
              <a:rPr lang="pl-PL" smtClean="0"/>
              <a:pPr/>
              <a:t>2010-04-22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118D-7C45-4179-B45D-8515502B15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D125BC-775C-4535-A477-6F40FC3D264E}" type="datetimeFigureOut">
              <a:rPr lang="pl-PL" smtClean="0"/>
              <a:pPr/>
              <a:t>2010-04-22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118D-7C45-4179-B45D-8515502B15E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D125BC-775C-4535-A477-6F40FC3D264E}" type="datetimeFigureOut">
              <a:rPr lang="pl-PL" smtClean="0"/>
              <a:pPr/>
              <a:t>2010-04-22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118D-7C45-4179-B45D-8515502B15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D125BC-775C-4535-A477-6F40FC3D264E}" type="datetimeFigureOut">
              <a:rPr lang="pl-PL" smtClean="0"/>
              <a:pPr/>
              <a:t>2010-04-22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118D-7C45-4179-B45D-8515502B15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D125BC-775C-4535-A477-6F40FC3D264E}" type="datetimeFigureOut">
              <a:rPr lang="pl-PL" smtClean="0"/>
              <a:pPr/>
              <a:t>2010-04-22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118D-7C45-4179-B45D-8515502B15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D125BC-775C-4535-A477-6F40FC3D264E}" type="datetimeFigureOut">
              <a:rPr lang="pl-PL" smtClean="0"/>
              <a:pPr/>
              <a:t>2010-04-22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118D-7C45-4179-B45D-8515502B15E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D125BC-775C-4535-A477-6F40FC3D264E}" type="datetimeFigureOut">
              <a:rPr lang="pl-PL" smtClean="0"/>
              <a:pPr/>
              <a:t>2010-04-22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118D-7C45-4179-B45D-8515502B15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D125BC-775C-4535-A477-6F40FC3D264E}" type="datetimeFigureOut">
              <a:rPr lang="pl-PL" smtClean="0"/>
              <a:pPr/>
              <a:t>2010-04-22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118D-7C45-4179-B45D-8515502B15E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FD125BC-775C-4535-A477-6F40FC3D264E}" type="datetimeFigureOut">
              <a:rPr lang="pl-PL" smtClean="0"/>
              <a:pPr/>
              <a:t>2010-04-22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90F118D-7C45-4179-B45D-8515502B15E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 orient="vert" dir="in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1857364"/>
            <a:ext cx="7772400" cy="24209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7200" b="1" dirty="0" smtClean="0">
                <a:solidFill>
                  <a:srgbClr val="7030A0"/>
                </a:solidFill>
              </a:rPr>
              <a:t>Makowe Wzgórze - Praszka</a:t>
            </a:r>
            <a:endParaRPr lang="pl-PL" sz="8000" dirty="0" smtClean="0">
              <a:solidFill>
                <a:srgbClr val="95F9A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357166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pl-PL" sz="7200" b="1" dirty="0" smtClean="0">
                <a:solidFill>
                  <a:srgbClr val="95F9A6"/>
                </a:solidFill>
              </a:rPr>
              <a:t>Moja </a:t>
            </a:r>
            <a:r>
              <a:rPr lang="pl-PL" sz="7200" b="1" dirty="0" smtClean="0">
                <a:solidFill>
                  <a:srgbClr val="95F9A6"/>
                </a:solidFill>
              </a:rPr>
              <a:t>parafia</a:t>
            </a:r>
            <a:endParaRPr lang="pl-PL" sz="7200" b="1" dirty="0" smtClean="0"/>
          </a:p>
        </p:txBody>
      </p:sp>
      <p:pic>
        <p:nvPicPr>
          <p:cNvPr id="3076" name="Obraz 4" descr="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572008"/>
            <a:ext cx="20002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609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8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 smtClean="0">
                <a:solidFill>
                  <a:srgbClr val="0070C0"/>
                </a:solidFill>
              </a:rPr>
              <a:t>i pielgrzymi pod przewodnictwem </a:t>
            </a:r>
            <a:r>
              <a:rPr lang="pl-PL" i="1" dirty="0" err="1" smtClean="0">
                <a:solidFill>
                  <a:srgbClr val="0070C0"/>
                </a:solidFill>
              </a:rPr>
              <a:t>abp</a:t>
            </a:r>
            <a:r>
              <a:rPr lang="pl-PL" i="1" dirty="0" smtClean="0">
                <a:solidFill>
                  <a:srgbClr val="0070C0"/>
                </a:solidFill>
              </a:rPr>
              <a:t>. Stanisława Nowaka dziękowali Bogu za 20 lat istnienia parafii Świętej Rodziny na </a:t>
            </a:r>
            <a:r>
              <a:rPr lang="pl-PL" i="1" dirty="0" err="1" smtClean="0">
                <a:solidFill>
                  <a:srgbClr val="0070C0"/>
                </a:solidFill>
              </a:rPr>
              <a:t>praszkowskim</a:t>
            </a:r>
            <a:r>
              <a:rPr lang="pl-PL" i="1" dirty="0" smtClean="0">
                <a:solidFill>
                  <a:srgbClr val="0070C0"/>
                </a:solidFill>
              </a:rPr>
              <a:t> Makowym Wzgórzu.</a:t>
            </a:r>
            <a:endParaRPr lang="pl-PL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srgbClr val="7030A0"/>
                </a:solidFill>
              </a:rPr>
              <a:t>Nowa kaplica na </a:t>
            </a:r>
            <a:r>
              <a:rPr lang="pl-PL" sz="4000" b="1" dirty="0" err="1" smtClean="0">
                <a:solidFill>
                  <a:srgbClr val="7030A0"/>
                </a:solidFill>
              </a:rPr>
              <a:t>praszkowskiej</a:t>
            </a:r>
            <a:r>
              <a:rPr lang="pl-PL" sz="4000" b="1" dirty="0" smtClean="0">
                <a:solidFill>
                  <a:srgbClr val="7030A0"/>
                </a:solidFill>
              </a:rPr>
              <a:t> Kalwarii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W dniu 13 maja </a:t>
            </a:r>
            <a:r>
              <a:rPr lang="pl-PL" i="1" dirty="0" err="1" smtClean="0">
                <a:solidFill>
                  <a:srgbClr val="0070C0"/>
                </a:solidFill>
                <a:latin typeface="Constantia" pitchFamily="18" charset="0"/>
              </a:rPr>
              <a:t>br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 na Kalwarii w Praszce rozpoczął się nowy półroczny cykl odprawiania uroczystych nabożeństw fatimskich. Tego też dnia licznie zgromadzeni parafianie na  czele z Kalwaryjskim Bractwem Męki Pańskiej</a:t>
            </a:r>
          </a:p>
          <a:p>
            <a:endParaRPr lang="pl-PL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i="1" dirty="0" smtClean="0">
                <a:solidFill>
                  <a:srgbClr val="0070C0"/>
                </a:solidFill>
              </a:rPr>
              <a:t>W uroczystości uczestniczyło duchowieństwo miejscowego dekanatu na czele z gośćmi z Krzepic: ks. prał. Marianem Gąsiorowskim oraz proboszczem ks. kan. Szymonem Szymochą. </a:t>
            </a:r>
            <a:br>
              <a:rPr lang="pl-PL" i="1" dirty="0" smtClean="0">
                <a:solidFill>
                  <a:srgbClr val="0070C0"/>
                </a:solidFill>
              </a:rPr>
            </a:br>
            <a:r>
              <a:rPr lang="pl-PL" i="1" dirty="0" smtClean="0">
                <a:solidFill>
                  <a:srgbClr val="0070C0"/>
                </a:solidFill>
              </a:rPr>
              <a:t>Ksiądz Arcybiskup dokonał tego dnia poświęcenia kaplicy Wniebowstąpienia Pańskiego na </a:t>
            </a:r>
            <a:r>
              <a:rPr lang="pl-PL" i="1" dirty="0" err="1" smtClean="0">
                <a:solidFill>
                  <a:srgbClr val="0070C0"/>
                </a:solidFill>
              </a:rPr>
              <a:t>praszkowskiej</a:t>
            </a:r>
            <a:r>
              <a:rPr lang="pl-PL" i="1" dirty="0" smtClean="0">
                <a:solidFill>
                  <a:srgbClr val="0070C0"/>
                </a:solidFill>
              </a:rPr>
              <a:t> Kalwarii</a:t>
            </a:r>
            <a:endParaRPr lang="pl-PL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0070C0"/>
                </a:solidFill>
              </a:rPr>
              <a:t>a następnie obdarował młodych sakramentem bierzmowania. </a:t>
            </a:r>
            <a:br>
              <a:rPr lang="pl-PL" i="1" dirty="0" smtClean="0">
                <a:solidFill>
                  <a:srgbClr val="0070C0"/>
                </a:solidFill>
              </a:rPr>
            </a:br>
            <a:r>
              <a:rPr lang="pl-PL" i="1" dirty="0" smtClean="0">
                <a:solidFill>
                  <a:srgbClr val="0070C0"/>
                </a:solidFill>
              </a:rPr>
              <a:t>Kaplicę Wniebowstąpienia Pańskiego złożył w ofierze Chrystusowi Zmartwychwstałemu powracającemu do Domu Ojca ks. dr Stanisław Gasiński z pomocą swoich przyjaciół za granicą. </a:t>
            </a:r>
          </a:p>
          <a:p>
            <a:endParaRPr lang="pl-PL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Jesienne uroczystości na Kalwarii </a:t>
            </a:r>
            <a:br>
              <a:rPr lang="pl-PL" b="1" dirty="0" smtClean="0">
                <a:solidFill>
                  <a:srgbClr val="7030A0"/>
                </a:solidFill>
              </a:rPr>
            </a:b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500" i="1" dirty="0" smtClean="0">
                <a:solidFill>
                  <a:srgbClr val="0070C0"/>
                </a:solidFill>
              </a:rPr>
              <a:t>W liturgiczne wspomnienie Najświętszej Maryi Panny Bolesnej i rocznicę konsekracji kościoła </a:t>
            </a:r>
            <a:r>
              <a:rPr lang="pl-PL" sz="3500" i="1" dirty="0" err="1" smtClean="0">
                <a:solidFill>
                  <a:srgbClr val="0070C0"/>
                </a:solidFill>
              </a:rPr>
              <a:t>sanktuaryjnego</a:t>
            </a:r>
            <a:r>
              <a:rPr lang="pl-PL" sz="3500" i="1" dirty="0" smtClean="0">
                <a:solidFill>
                  <a:srgbClr val="0070C0"/>
                </a:solidFill>
              </a:rPr>
              <a:t> Najświętszej Maryi Panny Kalwaryjskiej na Kalwarii w Praszce, przybył na nią abp Stanisław Nowak, którego w asyście dziekana regionu wieluńskiego ks. prał. Mariana </a:t>
            </a:r>
            <a:r>
              <a:rPr lang="pl-PL" sz="3500" i="1" dirty="0" err="1" smtClean="0">
                <a:solidFill>
                  <a:srgbClr val="0070C0"/>
                </a:solidFill>
              </a:rPr>
              <a:t>Stochniałka</a:t>
            </a:r>
            <a:endParaRPr lang="pl-PL" sz="3500" i="1" dirty="0" smtClean="0">
              <a:solidFill>
                <a:srgbClr val="0070C0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i ks. kan. Szymona Szymochy z Krzepic oraz innych duchownych, a także Kalwaryjskiego Bractwa Męki Pańskiej i wiernych odznaczających się duchowością pasyjną powitał ks. prał. Stanisław Gasiński.</a:t>
            </a:r>
            <a:endParaRPr lang="pl-PL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  <a:latin typeface="Constantia" pitchFamily="18" charset="0"/>
              </a:rPr>
              <a:t>którego w asyście dziekana regionu wieluńskiego ks. prał. Mariana </a:t>
            </a:r>
            <a:r>
              <a:rPr lang="pl-PL" dirty="0" err="1" smtClean="0">
                <a:solidFill>
                  <a:srgbClr val="0070C0"/>
                </a:solidFill>
                <a:latin typeface="Constantia" pitchFamily="18" charset="0"/>
              </a:rPr>
              <a:t>Stochniałka</a:t>
            </a:r>
            <a:r>
              <a:rPr lang="pl-PL" dirty="0" smtClean="0">
                <a:solidFill>
                  <a:srgbClr val="0070C0"/>
                </a:solidFill>
                <a:latin typeface="Constantia" pitchFamily="18" charset="0"/>
              </a:rPr>
              <a:t> i ks. kan. Szymona Szymochy z Krzepic oraz innych duchownych a także Kalwaryjskiego Bractwa Męki Pańskiej i wiernych odznaczających się duchowością pasyjną powitał ks. prał. Stanisław Gasiński.</a:t>
            </a:r>
            <a:endParaRPr lang="pl-PL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400" b="1" dirty="0" smtClean="0">
                <a:solidFill>
                  <a:srgbClr val="7030A0"/>
                </a:solidFill>
              </a:rPr>
              <a:t>Nowy obiekt sakralny na Kalwarii </a:t>
            </a:r>
            <a:r>
              <a:rPr lang="pl-PL" sz="3400" b="1" dirty="0" smtClean="0">
                <a:solidFill>
                  <a:srgbClr val="7030A0"/>
                </a:solidFill>
              </a:rPr>
              <a:t/>
            </a:r>
            <a:br>
              <a:rPr lang="pl-PL" sz="3400" b="1" dirty="0" smtClean="0">
                <a:solidFill>
                  <a:srgbClr val="7030A0"/>
                </a:solidFill>
              </a:rPr>
            </a:br>
            <a:r>
              <a:rPr lang="pl-PL" sz="3400" b="1" dirty="0" smtClean="0">
                <a:solidFill>
                  <a:srgbClr val="7030A0"/>
                </a:solidFill>
              </a:rPr>
              <a:t>w </a:t>
            </a:r>
            <a:r>
              <a:rPr lang="pl-PL" sz="3400" b="1" dirty="0" smtClean="0">
                <a:solidFill>
                  <a:srgbClr val="7030A0"/>
                </a:solidFill>
              </a:rPr>
              <a:t>Praszce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  <a:latin typeface="Constantia" pitchFamily="18" charset="0"/>
              </a:rPr>
              <a:t>Rozpoczęcie tegorocznego cyklu nabożeństw fatimskich na Kalwarii w Praszce miało miejsce w Domku Zwiastowania Matki Bożej a zarazem Kaplicy Świętych </a:t>
            </a:r>
            <a:r>
              <a:rPr lang="pl-PL" dirty="0" smtClean="0">
                <a:solidFill>
                  <a:srgbClr val="0070C0"/>
                </a:solidFill>
                <a:latin typeface="Constantia" pitchFamily="18" charset="0"/>
              </a:rPr>
              <a:t>Archaniołów</a:t>
            </a:r>
            <a:endParaRPr lang="pl-PL" dirty="0" smtClean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  <a:latin typeface="Constantia" pitchFamily="18" charset="0"/>
              </a:rPr>
              <a:t>nowym obiekcie sakralnym, którego powstaniem zaowocowały różne działania podejmowane przez wiele miesięcy, ofiarność fundatora tej kaplicy Kazimierza </a:t>
            </a:r>
            <a:r>
              <a:rPr lang="pl-PL" dirty="0" err="1" smtClean="0">
                <a:solidFill>
                  <a:srgbClr val="0070C0"/>
                </a:solidFill>
                <a:latin typeface="Constantia" pitchFamily="18" charset="0"/>
              </a:rPr>
              <a:t>Pychyńskiego</a:t>
            </a:r>
            <a:r>
              <a:rPr lang="pl-PL" dirty="0" smtClean="0">
                <a:solidFill>
                  <a:srgbClr val="0070C0"/>
                </a:solidFill>
                <a:latin typeface="Constantia" pitchFamily="18" charset="0"/>
              </a:rPr>
              <a:t> z Praszki i praca społeczna ofiarowania przez ludzi głębokiej wiary i wrażliwości serca</a:t>
            </a:r>
            <a:endParaRPr lang="pl-PL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Plan nabożeństw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500" b="1" i="1" dirty="0" smtClean="0">
                <a:solidFill>
                  <a:srgbClr val="0070C0"/>
                </a:solidFill>
                <a:latin typeface="Constantia" pitchFamily="18" charset="0"/>
              </a:rPr>
              <a:t>Sanktuarium N.M.P. Kalwaryjskiej: </a:t>
            </a:r>
          </a:p>
          <a:p>
            <a:r>
              <a:rPr lang="pl-PL" sz="3000" b="1" i="1" dirty="0" smtClean="0">
                <a:solidFill>
                  <a:srgbClr val="0070C0"/>
                </a:solidFill>
                <a:latin typeface="Constantia" pitchFamily="18" charset="0"/>
              </a:rPr>
              <a:t>Niedziela: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Msza Św. o godz. 17</a:t>
            </a:r>
            <a:r>
              <a:rPr lang="pl-PL" sz="2800" i="1" baseline="30000" dirty="0" smtClean="0">
                <a:solidFill>
                  <a:srgbClr val="0070C0"/>
                </a:solidFill>
                <a:latin typeface="Constantia" pitchFamily="18" charset="0"/>
              </a:rPr>
              <a:t>00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</a:p>
          <a:p>
            <a:r>
              <a:rPr lang="pl-PL" b="1" i="1" dirty="0" smtClean="0">
                <a:solidFill>
                  <a:srgbClr val="0070C0"/>
                </a:solidFill>
                <a:latin typeface="Constantia" pitchFamily="18" charset="0"/>
              </a:rPr>
              <a:t>Środa: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pl-PL" b="1" i="1" dirty="0" smtClean="0">
                <a:solidFill>
                  <a:srgbClr val="0070C0"/>
                </a:solidFill>
                <a:latin typeface="Constantia" pitchFamily="18" charset="0"/>
              </a:rPr>
              <a:t>Modlitewne czuwanie </a:t>
            </a:r>
            <a:r>
              <a:rPr lang="pl-PL" i="1" dirty="0" smtClean="0">
                <a:latin typeface="Constantia" pitchFamily="18" charset="0"/>
              </a:rPr>
              <a:t/>
            </a:r>
            <a:br>
              <a:rPr lang="pl-PL" i="1" dirty="0" smtClean="0">
                <a:latin typeface="Constantia" pitchFamily="18" charset="0"/>
              </a:rPr>
            </a:b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17</a:t>
            </a:r>
            <a:r>
              <a:rPr lang="pl-PL" i="1" baseline="30000" dirty="0" smtClean="0">
                <a:solidFill>
                  <a:srgbClr val="0070C0"/>
                </a:solidFill>
                <a:latin typeface="Constantia" pitchFamily="18" charset="0"/>
              </a:rPr>
              <a:t>00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 Odsłonięcie wizerunku N.M.P. Kalwaryjskiej, Msza Święta </a:t>
            </a:r>
            <a:b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17</a:t>
            </a:r>
            <a:r>
              <a:rPr lang="pl-PL" i="1" baseline="30000" dirty="0" smtClean="0">
                <a:solidFill>
                  <a:srgbClr val="0070C0"/>
                </a:solidFill>
                <a:latin typeface="Constantia" pitchFamily="18" charset="0"/>
              </a:rPr>
              <a:t>45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 Adoracja Najświętszego Sakramentu przed obliczem Matki Bożej; modlitwa różańcowa</a:t>
            </a:r>
            <a:endParaRPr lang="pl-PL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2976" y="2285992"/>
            <a:ext cx="7620024" cy="112894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>
                <a:solidFill>
                  <a:srgbClr val="7030A0"/>
                </a:solidFill>
              </a:rPr>
              <a:t>Makowe Wzgórze - Praszka</a:t>
            </a:r>
            <a:endParaRPr lang="pl-PL" sz="4800" b="1" dirty="0">
              <a:solidFill>
                <a:srgbClr val="7030A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8728" y="4000504"/>
            <a:ext cx="7406640" cy="1752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pl-PL" sz="4000" i="1" dirty="0" smtClean="0">
                <a:solidFill>
                  <a:schemeClr val="accent6">
                    <a:lumMod val="75000"/>
                  </a:schemeClr>
                </a:solidFill>
              </a:rPr>
              <a:t>„Trwajcie mocni w wierze.”</a:t>
            </a:r>
            <a:endParaRPr lang="pl-PL" sz="40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3000"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19</a:t>
            </a:r>
            <a:r>
              <a:rPr lang="pl-PL" sz="2800" i="1" baseline="30000" dirty="0" smtClean="0">
                <a:solidFill>
                  <a:srgbClr val="0070C0"/>
                </a:solidFill>
                <a:latin typeface="Constantia" pitchFamily="18" charset="0"/>
              </a:rPr>
              <a:t>30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 Nowenna do N.M.P. Kalwaryjskiej </a:t>
            </a:r>
            <a:b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20</a:t>
            </a:r>
            <a:r>
              <a:rPr lang="pl-PL" sz="2800" i="1" baseline="30000" dirty="0" smtClean="0">
                <a:solidFill>
                  <a:srgbClr val="0070C0"/>
                </a:solidFill>
                <a:latin typeface="Constantia" pitchFamily="18" charset="0"/>
              </a:rPr>
              <a:t>00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 Msza św. połączona z Nieszporami </a:t>
            </a:r>
            <a:b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21</a:t>
            </a:r>
            <a:r>
              <a:rPr lang="pl-PL" sz="2800" i="1" baseline="30000" dirty="0" smtClean="0">
                <a:solidFill>
                  <a:srgbClr val="0070C0"/>
                </a:solidFill>
                <a:latin typeface="Constantia" pitchFamily="18" charset="0"/>
              </a:rPr>
              <a:t>00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 Apel Maryjny </a:t>
            </a:r>
            <a:b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21</a:t>
            </a:r>
            <a:r>
              <a:rPr lang="pl-PL" sz="2800" i="1" baseline="30000" dirty="0" smtClean="0">
                <a:solidFill>
                  <a:srgbClr val="0070C0"/>
                </a:solidFill>
                <a:latin typeface="Constantia" pitchFamily="18" charset="0"/>
              </a:rPr>
              <a:t>15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 Zasłonięcie obrazu </a:t>
            </a:r>
          </a:p>
          <a:p>
            <a:r>
              <a:rPr lang="pl-PL" b="1" i="1" dirty="0" smtClean="0">
                <a:solidFill>
                  <a:srgbClr val="0070C0"/>
                </a:solidFill>
                <a:latin typeface="Constantia" pitchFamily="18" charset="0"/>
              </a:rPr>
              <a:t>16 dzień miesiąca: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 Msza św. w intencji Ojca Świętego o godz. 20</a:t>
            </a:r>
            <a:r>
              <a:rPr lang="pl-PL" i="1" baseline="30000" dirty="0" smtClean="0">
                <a:solidFill>
                  <a:srgbClr val="0070C0"/>
                </a:solidFill>
                <a:latin typeface="Constantia" pitchFamily="18" charset="0"/>
              </a:rPr>
              <a:t>00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</a:p>
          <a:p>
            <a:r>
              <a:rPr lang="pl-PL" b="1" i="1" dirty="0" smtClean="0">
                <a:solidFill>
                  <a:srgbClr val="0070C0"/>
                </a:solidFill>
                <a:latin typeface="Constantia" pitchFamily="18" charset="0"/>
              </a:rPr>
              <a:t>Dzień powszedni: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 Msza św. o godz. 17</a:t>
            </a:r>
            <a:r>
              <a:rPr lang="pl-PL" i="1" baseline="30000" dirty="0" smtClean="0">
                <a:solidFill>
                  <a:srgbClr val="0070C0"/>
                </a:solidFill>
                <a:latin typeface="Constantia" pitchFamily="18" charset="0"/>
              </a:rPr>
              <a:t>00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 i 18</a:t>
            </a:r>
            <a:r>
              <a:rPr lang="pl-PL" i="1" baseline="30000" dirty="0" smtClean="0">
                <a:solidFill>
                  <a:srgbClr val="0070C0"/>
                </a:solidFill>
                <a:latin typeface="Constantia" pitchFamily="18" charset="0"/>
              </a:rPr>
              <a:t>00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</a:p>
          <a:p>
            <a:endParaRPr lang="pl-PL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r>
              <a:rPr lang="pl-PL" b="1" i="1" dirty="0" smtClean="0">
                <a:solidFill>
                  <a:srgbClr val="0070C0"/>
                </a:solidFill>
                <a:latin typeface="Constantia" pitchFamily="18" charset="0"/>
              </a:rPr>
              <a:t>Droga Krzyżowa na Kalwarii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pl-PL" i="1" dirty="0" smtClean="0">
                <a:latin typeface="Constantia" pitchFamily="18" charset="0"/>
              </a:rPr>
              <a:t>- 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15</a:t>
            </a:r>
            <a:r>
              <a:rPr lang="pl-PL" sz="2800" i="1" baseline="30000" dirty="0" smtClean="0">
                <a:solidFill>
                  <a:srgbClr val="0070C0"/>
                </a:solidFill>
                <a:latin typeface="Constantia" pitchFamily="18" charset="0"/>
              </a:rPr>
              <a:t>00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b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Ostatni piątek każdego miesiąca. </a:t>
            </a:r>
            <a:endParaRPr lang="pl-PL" sz="2800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4" name="Symbol zastępczy zawartości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786058"/>
            <a:ext cx="5751926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0070C0"/>
                </a:solidFill>
                <a:latin typeface="Constantia" pitchFamily="18" charset="0"/>
              </a:rPr>
              <a:t>Pełny obchód Dróżek Pana Jezusa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 -</a:t>
            </a:r>
            <a:r>
              <a:rPr lang="pl-PL" i="1" dirty="0" smtClean="0">
                <a:latin typeface="Constantia" pitchFamily="18" charset="0"/>
              </a:rPr>
              <a:t> 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15</a:t>
            </a:r>
            <a:r>
              <a:rPr lang="pl-PL" i="1" baseline="30000" dirty="0" smtClean="0">
                <a:solidFill>
                  <a:srgbClr val="0070C0"/>
                </a:solidFill>
                <a:latin typeface="Constantia" pitchFamily="18" charset="0"/>
              </a:rPr>
              <a:t>00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b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Poniedziałek IV tygodnia Wielkiego Postu </a:t>
            </a:r>
            <a:b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Niedziela Miłosierdzia Bożego </a:t>
            </a:r>
            <a:b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Uroczystość Najświętszego Serca Pana Jezusa </a:t>
            </a:r>
            <a:b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Uroczystość Poświęcenia Krzyża Świętego, 14 IX </a:t>
            </a:r>
            <a:endParaRPr lang="pl-PL" i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lan_kalwar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500042"/>
            <a:ext cx="7838183" cy="5500726"/>
          </a:xfrm>
        </p:spPr>
      </p:pic>
      <p:sp>
        <p:nvSpPr>
          <p:cNvPr id="3" name="pole tekstowe 2"/>
          <p:cNvSpPr txBox="1"/>
          <p:nvPr/>
        </p:nvSpPr>
        <p:spPr>
          <a:xfrm>
            <a:off x="1785918" y="614364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Udostępnione przez parafię</a:t>
            </a:r>
            <a:endParaRPr lang="pl-PL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Kościół św. Rodziny: 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0070C0"/>
                </a:solidFill>
                <a:latin typeface="Constantia" pitchFamily="18" charset="0"/>
              </a:rPr>
              <a:t>Niedziela: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Msze św. o godz. 8</a:t>
            </a:r>
            <a:r>
              <a:rPr lang="pl-PL" sz="2800" i="1" baseline="30000" dirty="0" smtClean="0">
                <a:solidFill>
                  <a:srgbClr val="0070C0"/>
                </a:solidFill>
                <a:latin typeface="Constantia" pitchFamily="18" charset="0"/>
              </a:rPr>
              <a:t>00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, 9</a:t>
            </a:r>
            <a:r>
              <a:rPr lang="pl-PL" sz="2800" i="1" baseline="30000" dirty="0" smtClean="0">
                <a:solidFill>
                  <a:srgbClr val="0070C0"/>
                </a:solidFill>
                <a:latin typeface="Constantia" pitchFamily="18" charset="0"/>
              </a:rPr>
              <a:t>30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 (szkolna), 11</a:t>
            </a:r>
            <a:r>
              <a:rPr lang="pl-PL" sz="2800" i="1" baseline="30000" dirty="0" smtClean="0">
                <a:solidFill>
                  <a:srgbClr val="0070C0"/>
                </a:solidFill>
                <a:latin typeface="Constantia" pitchFamily="18" charset="0"/>
              </a:rPr>
              <a:t>00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 (suma), 12</a:t>
            </a:r>
            <a:r>
              <a:rPr lang="pl-PL" sz="2800" i="1" baseline="30000" dirty="0" smtClean="0">
                <a:solidFill>
                  <a:srgbClr val="0070C0"/>
                </a:solidFill>
                <a:latin typeface="Constantia" pitchFamily="18" charset="0"/>
              </a:rPr>
              <a:t>15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 (Szyszków) i 14</a:t>
            </a:r>
            <a:r>
              <a:rPr lang="pl-PL" sz="2800" i="1" baseline="30000" dirty="0" smtClean="0">
                <a:solidFill>
                  <a:srgbClr val="0070C0"/>
                </a:solidFill>
                <a:latin typeface="Constantia" pitchFamily="18" charset="0"/>
              </a:rPr>
              <a:t>30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 (Wygiełdów), 17</a:t>
            </a:r>
            <a:r>
              <a:rPr lang="pl-PL" sz="2800" i="1" baseline="30000" dirty="0" smtClean="0">
                <a:solidFill>
                  <a:srgbClr val="0070C0"/>
                </a:solidFill>
                <a:latin typeface="Constantia" pitchFamily="18" charset="0"/>
              </a:rPr>
              <a:t>00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 (w Sanktuarium) </a:t>
            </a:r>
            <a:endParaRPr lang="pl-PL" sz="2800" i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0070C0"/>
                </a:solidFill>
                <a:latin typeface="Constantia" pitchFamily="18" charset="0"/>
              </a:rPr>
              <a:t>Piątek:</a:t>
            </a:r>
            <a:r>
              <a:rPr lang="pl-PL" i="1" dirty="0" smtClean="0">
                <a:latin typeface="Constantia" pitchFamily="18" charset="0"/>
              </a:rPr>
              <a:t> 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Nabożeństwo ku Miłosierdzia Bożego o godz. 17</a:t>
            </a:r>
            <a:r>
              <a:rPr lang="pl-PL" i="1" baseline="30000" dirty="0" smtClean="0">
                <a:solidFill>
                  <a:srgbClr val="0070C0"/>
                </a:solidFill>
                <a:latin typeface="Constantia" pitchFamily="18" charset="0"/>
              </a:rPr>
              <a:t>30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 z wyjątkiem pierwszego i ostatniego piątku miesiąca </a:t>
            </a:r>
          </a:p>
          <a:p>
            <a:r>
              <a:rPr lang="pl-PL" b="1" i="1" dirty="0" smtClean="0">
                <a:solidFill>
                  <a:srgbClr val="0070C0"/>
                </a:solidFill>
                <a:latin typeface="Constantia" pitchFamily="18" charset="0"/>
              </a:rPr>
              <a:t>Sobota: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 Nowenna do N.M.P. Fatimskiej - 17</a:t>
            </a:r>
            <a:r>
              <a:rPr lang="pl-PL" i="1" baseline="30000" dirty="0" smtClean="0">
                <a:solidFill>
                  <a:srgbClr val="0070C0"/>
                </a:solidFill>
                <a:latin typeface="Constantia" pitchFamily="18" charset="0"/>
              </a:rPr>
              <a:t>30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b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Nabożeństwo do Świętej Rodziny - 18</a:t>
            </a:r>
            <a:r>
              <a:rPr lang="pl-PL" i="1" baseline="30000" dirty="0" smtClean="0">
                <a:solidFill>
                  <a:srgbClr val="0070C0"/>
                </a:solidFill>
                <a:latin typeface="Constantia" pitchFamily="18" charset="0"/>
              </a:rPr>
              <a:t>30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</a:p>
          <a:p>
            <a:endParaRPr lang="pl-PL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  <a:latin typeface="Constantia" pitchFamily="18" charset="0"/>
              </a:rPr>
              <a:t>13 dzień miesiąca (V-X):</a:t>
            </a:r>
            <a:r>
              <a:rPr lang="pl-PL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pl-PL" dirty="0" smtClean="0">
                <a:latin typeface="Constantia" pitchFamily="18" charset="0"/>
              </a:rPr>
              <a:t>- 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Uroczyste Nabożeństwo Fatimskie z procesją do pięciu ołtarzy w Alei Sługi Bożego Ks. Kardynała Stefana Wyszyńskiego - 19</a:t>
            </a:r>
            <a:r>
              <a:rPr lang="pl-PL" sz="2800" i="1" baseline="30000" dirty="0" smtClean="0">
                <a:solidFill>
                  <a:srgbClr val="0070C0"/>
                </a:solidFill>
                <a:latin typeface="Constantia" pitchFamily="18" charset="0"/>
              </a:rPr>
              <a:t>30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</a:p>
          <a:p>
            <a:endParaRPr lang="pl-PL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>
                <a:solidFill>
                  <a:srgbClr val="7030A0"/>
                </a:solidFill>
              </a:rPr>
              <a:t>Plan kalwaryjskiego modlitewnego czuwania</a:t>
            </a:r>
            <a:br>
              <a:rPr lang="pl-PL" sz="3200" b="1" dirty="0" smtClean="0">
                <a:solidFill>
                  <a:srgbClr val="7030A0"/>
                </a:solidFill>
              </a:rPr>
            </a:br>
            <a:r>
              <a:rPr lang="pl-PL" sz="3200" b="1" dirty="0" smtClean="0">
                <a:solidFill>
                  <a:srgbClr val="7030A0"/>
                </a:solidFill>
              </a:rPr>
              <a:t>w każda środę miesiąca</a:t>
            </a:r>
            <a:endParaRPr lang="pl-PL" sz="32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onstantia" pitchFamily="18" charset="0"/>
              </a:rPr>
              <a:t>17.00</a:t>
            </a:r>
            <a:r>
              <a:rPr lang="pl-PL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Msza św. i wystawienie Najświętszego Sakramentu </a:t>
            </a:r>
            <a:r>
              <a:rPr lang="pl-PL" dirty="0" smtClean="0">
                <a:latin typeface="Constantia" pitchFamily="18" charset="0"/>
              </a:rPr>
              <a:t/>
            </a:r>
            <a:br>
              <a:rPr lang="pl-PL" dirty="0" smtClean="0">
                <a:latin typeface="Constantia" pitchFamily="18" charset="0"/>
              </a:rPr>
            </a:br>
            <a:r>
              <a:rPr lang="pl-PL" sz="2800" b="1" dirty="0" smtClean="0">
                <a:solidFill>
                  <a:srgbClr val="0070C0"/>
                </a:solidFill>
                <a:latin typeface="Constantia" pitchFamily="18" charset="0"/>
              </a:rPr>
              <a:t>17.30 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Różaniec, cześć I - Radosna </a:t>
            </a:r>
            <a:r>
              <a:rPr lang="pl-PL" sz="2800" b="1" dirty="0" smtClean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pl-PL" sz="2800" b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pl-PL" sz="2800" b="1" i="1" dirty="0" smtClean="0">
                <a:solidFill>
                  <a:srgbClr val="0070C0"/>
                </a:solidFill>
                <a:latin typeface="Constantia" pitchFamily="18" charset="0"/>
              </a:rPr>
              <a:t>18.00 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Różaniec, część II - Tajemnice Światła </a:t>
            </a:r>
            <a:b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pl-PL" sz="2800" b="1" i="1" dirty="0" smtClean="0">
                <a:solidFill>
                  <a:srgbClr val="0070C0"/>
                </a:solidFill>
                <a:latin typeface="Constantia" pitchFamily="18" charset="0"/>
              </a:rPr>
              <a:t>18.30 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Różaniec, część III - Bolesna </a:t>
            </a:r>
            <a:r>
              <a:rPr lang="pl-PL" sz="2800" b="1" dirty="0" smtClean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pl-PL" sz="2800" b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pl-PL" sz="2800" b="1" dirty="0" smtClean="0">
                <a:solidFill>
                  <a:srgbClr val="0070C0"/>
                </a:solidFill>
                <a:latin typeface="Constantia" pitchFamily="18" charset="0"/>
              </a:rPr>
              <a:t>19.00 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Różaniec, część IV - Chwalebna </a:t>
            </a:r>
            <a:r>
              <a:rPr lang="pl-PL" sz="2800" b="1" dirty="0" smtClean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pl-PL" sz="2800" b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pl-PL" sz="2800" b="1" dirty="0" smtClean="0">
                <a:solidFill>
                  <a:srgbClr val="0070C0"/>
                </a:solidFill>
                <a:latin typeface="Constantia" pitchFamily="18" charset="0"/>
              </a:rPr>
              <a:t>19.30 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Nowenna Kalwaryjska </a:t>
            </a:r>
            <a:r>
              <a:rPr lang="pl-PL" sz="2800" b="1" dirty="0" smtClean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pl-PL" sz="2800" b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pl-PL" sz="2800" b="1" dirty="0" smtClean="0">
                <a:solidFill>
                  <a:srgbClr val="0070C0"/>
                </a:solidFill>
                <a:latin typeface="Constantia" pitchFamily="18" charset="0"/>
              </a:rPr>
              <a:t>20.00 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Msza św. połączona z Nieszporami Maryjnymi </a:t>
            </a:r>
            <a:r>
              <a:rPr lang="pl-PL" dirty="0" smtClean="0">
                <a:latin typeface="Constantia" pitchFamily="18" charset="0"/>
              </a:rPr>
              <a:t/>
            </a:r>
            <a:br>
              <a:rPr lang="pl-PL" dirty="0" smtClean="0">
                <a:latin typeface="Constantia" pitchFamily="18" charset="0"/>
              </a:rPr>
            </a:br>
            <a:r>
              <a:rPr lang="pl-PL" sz="2800" b="1" dirty="0" smtClean="0">
                <a:solidFill>
                  <a:srgbClr val="0070C0"/>
                </a:solidFill>
                <a:latin typeface="Constantia" pitchFamily="18" charset="0"/>
              </a:rPr>
              <a:t>21.00 </a:t>
            </a:r>
            <a:r>
              <a:rPr lang="pl-PL" sz="2800" i="1" dirty="0" smtClean="0">
                <a:solidFill>
                  <a:srgbClr val="0070C0"/>
                </a:solidFill>
                <a:latin typeface="Constantia" pitchFamily="18" charset="0"/>
              </a:rPr>
              <a:t>Apel Maryjny </a:t>
            </a:r>
            <a:endParaRPr lang="pl-PL" sz="2800" i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900" b="1" dirty="0" smtClean="0">
                <a:solidFill>
                  <a:srgbClr val="7030A0"/>
                </a:solidFill>
              </a:rPr>
              <a:t>Niedziela Palmowa Męki Pańskiej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071546"/>
            <a:ext cx="7758138" cy="5500726"/>
          </a:xfrm>
        </p:spPr>
        <p:txBody>
          <a:bodyPr>
            <a:noAutofit/>
          </a:bodyPr>
          <a:lstStyle/>
          <a:p>
            <a:r>
              <a:rPr lang="pl-PL" sz="2800" i="1" dirty="0" smtClean="0">
                <a:solidFill>
                  <a:srgbClr val="0070C0"/>
                </a:solidFill>
              </a:rPr>
              <a:t>W Niedzielę Palmową </a:t>
            </a:r>
            <a:r>
              <a:rPr lang="pl-PL" b="1" i="1" dirty="0" smtClean="0">
                <a:solidFill>
                  <a:srgbClr val="0070C0"/>
                </a:solidFill>
              </a:rPr>
              <a:t>9 kwietnia 2006 r. o godz. 10.30</a:t>
            </a:r>
            <a:r>
              <a:rPr lang="pl-PL" sz="2800" b="1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smtClean="0">
                <a:solidFill>
                  <a:srgbClr val="0070C0"/>
                </a:solidFill>
              </a:rPr>
              <a:t>odbyło się pierwsze </a:t>
            </a:r>
            <a:r>
              <a:rPr lang="pl-PL" b="1" i="1" dirty="0" smtClean="0">
                <a:solidFill>
                  <a:srgbClr val="0070C0"/>
                </a:solidFill>
              </a:rPr>
              <a:t>Kalwaryjskie Misterium Niedzieli Palmowej</a:t>
            </a:r>
            <a:r>
              <a:rPr lang="pl-PL" i="1" dirty="0" smtClean="0">
                <a:solidFill>
                  <a:srgbClr val="0070C0"/>
                </a:solidFill>
              </a:rPr>
              <a:t>. </a:t>
            </a:r>
            <a:r>
              <a:rPr lang="pl-PL" sz="2800" i="1" dirty="0" smtClean="0">
                <a:solidFill>
                  <a:srgbClr val="0070C0"/>
                </a:solidFill>
              </a:rPr>
              <a:t>Pragniemy jako parafia, na terenie której z Bożej Opatrzności powstała i rozwija się „jedyna Kalwaria tej rangi w archidiecezji częstochowskiej”, organizować corocznie </a:t>
            </a:r>
            <a:r>
              <a:rPr lang="pl-PL" b="1" i="1" dirty="0" smtClean="0">
                <a:solidFill>
                  <a:srgbClr val="0070C0"/>
                </a:solidFill>
              </a:rPr>
              <a:t>Kalwaryjskie Misterium</a:t>
            </a:r>
            <a:r>
              <a:rPr lang="pl-PL" i="1" dirty="0" smtClean="0">
                <a:solidFill>
                  <a:srgbClr val="0070C0"/>
                </a:solidFill>
              </a:rPr>
              <a:t>. </a:t>
            </a:r>
            <a:r>
              <a:rPr lang="pl-PL" sz="2800" i="1" dirty="0" smtClean="0">
                <a:solidFill>
                  <a:srgbClr val="0070C0"/>
                </a:solidFill>
              </a:rPr>
              <a:t>Misteria Kalwaryjskie istnieją tak długo jak Kalwaryjskie Dróżki Pana Jezusa w Kalwarii Zebrzydowskiej – pierwszej Polskiej Jerozolimy, czyli blisko 400 lat. </a:t>
            </a:r>
            <a:endParaRPr lang="pl-PL" sz="2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7030A0"/>
                </a:solidFill>
              </a:rPr>
              <a:t>Obraz Św. Rodziny</a:t>
            </a:r>
            <a:endParaRPr lang="pl-PL" sz="4000" b="1" dirty="0">
              <a:solidFill>
                <a:srgbClr val="7030A0"/>
              </a:solidFill>
            </a:endParaRPr>
          </a:p>
        </p:txBody>
      </p:sp>
      <p:pic>
        <p:nvPicPr>
          <p:cNvPr id="4" name="Symbol zastępczy zawartości 3" descr="Obraz św. Rodzi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8756" y="1447800"/>
            <a:ext cx="3212038" cy="48006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l-PL" sz="4000" b="1" dirty="0" smtClean="0">
                <a:solidFill>
                  <a:srgbClr val="7030A0"/>
                </a:solidFill>
              </a:rPr>
              <a:t>Kalwaryjskie Sanktuarium </a:t>
            </a:r>
            <a:r>
              <a:rPr lang="pl-PL" sz="4000" b="1" dirty="0" smtClean="0">
                <a:solidFill>
                  <a:srgbClr val="7030A0"/>
                </a:solidFill>
              </a:rPr>
              <a:t/>
            </a:r>
            <a:br>
              <a:rPr lang="pl-PL" sz="4000" b="1" dirty="0" smtClean="0">
                <a:solidFill>
                  <a:srgbClr val="7030A0"/>
                </a:solidFill>
              </a:rPr>
            </a:br>
            <a:r>
              <a:rPr lang="pl-PL" sz="4000" b="1" dirty="0" smtClean="0">
                <a:solidFill>
                  <a:srgbClr val="7030A0"/>
                </a:solidFill>
              </a:rPr>
              <a:t>w </a:t>
            </a:r>
            <a:r>
              <a:rPr lang="pl-PL" sz="4000" b="1" dirty="0" smtClean="0">
                <a:solidFill>
                  <a:srgbClr val="7030A0"/>
                </a:solidFill>
              </a:rPr>
              <a:t>Praszce - Historia</a:t>
            </a:r>
            <a:endParaRPr lang="pl-PL" sz="40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i="1" dirty="0">
                <a:solidFill>
                  <a:srgbClr val="0070C0"/>
                </a:solidFill>
                <a:latin typeface="Constantia" pitchFamily="18" charset="0"/>
              </a:rPr>
              <a:t>W 1988 r. w Praszce, na „Makowym Wzgórzu” powstała druga parafia, obejmująca wschodnią część tego miasta, wybudowana dla potrzeb rozwijającego się intensywnie w latach siedemdziesiątych i osiemdziesiątych XX w. przedsiębiorstwa państwowego </a:t>
            </a:r>
            <a:r>
              <a:rPr lang="pl-PL" sz="2400" i="1" dirty="0" err="1">
                <a:solidFill>
                  <a:srgbClr val="0070C0"/>
                </a:solidFill>
                <a:latin typeface="Constantia" pitchFamily="18" charset="0"/>
              </a:rPr>
              <a:t>Polmo</a:t>
            </a:r>
            <a:r>
              <a:rPr lang="pl-PL" sz="2400" i="1" dirty="0">
                <a:solidFill>
                  <a:srgbClr val="0070C0"/>
                </a:solidFill>
                <a:latin typeface="Constantia" pitchFamily="18" charset="0"/>
              </a:rPr>
              <a:t> – Praszka (obecnie </a:t>
            </a:r>
            <a:r>
              <a:rPr lang="pl-PL" sz="2400" i="1" dirty="0" err="1">
                <a:solidFill>
                  <a:srgbClr val="0070C0"/>
                </a:solidFill>
                <a:latin typeface="Constantia" pitchFamily="18" charset="0"/>
              </a:rPr>
              <a:t>Visteon</a:t>
            </a:r>
            <a:r>
              <a:rPr lang="pl-PL" sz="2400" i="1" dirty="0">
                <a:solidFill>
                  <a:srgbClr val="0070C0"/>
                </a:solidFill>
                <a:latin typeface="Constantia" pitchFamily="18" charset="0"/>
              </a:rPr>
              <a:t> Poland S.A</a:t>
            </a:r>
            <a:r>
              <a:rPr lang="pl-PL" sz="2400" i="1" dirty="0" smtClean="0">
                <a:solidFill>
                  <a:srgbClr val="0070C0"/>
                </a:solidFill>
                <a:latin typeface="Constantia" pitchFamily="18" charset="0"/>
              </a:rPr>
              <a:t>.)</a:t>
            </a:r>
            <a:endParaRPr lang="pl-PL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7030A0"/>
                </a:solidFill>
              </a:rPr>
              <a:t>Ołtarz główny</a:t>
            </a:r>
            <a:endParaRPr lang="pl-PL" b="1" dirty="0">
              <a:solidFill>
                <a:srgbClr val="7030A0"/>
              </a:solidFill>
            </a:endParaRPr>
          </a:p>
        </p:txBody>
      </p:sp>
      <p:pic>
        <p:nvPicPr>
          <p:cNvPr id="4" name="Symbol zastępczy zawartości 3" descr="ołtarz głów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8756" y="1447800"/>
            <a:ext cx="3212038" cy="48006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7030A0"/>
                </a:solidFill>
              </a:rPr>
              <a:t>Prezbiterium Kościoła parafialnego św. Rodziny na Kalwarii w Praszce</a:t>
            </a:r>
            <a:endParaRPr lang="pl-PL" sz="3600" b="1" dirty="0">
              <a:solidFill>
                <a:srgbClr val="7030A0"/>
              </a:solidFill>
            </a:endParaRPr>
          </a:p>
        </p:txBody>
      </p:sp>
      <p:pic>
        <p:nvPicPr>
          <p:cNvPr id="4" name="Symbol zastępczy zawartości 3" descr="Prezbiterium Kościoła parafialnego św. Rodziny na Kalwarii w Prasz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1714488"/>
            <a:ext cx="3395333" cy="48006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Kaplica Najświętszej Marii Panny Fatimskiej</a:t>
            </a:r>
            <a:endParaRPr lang="pl-PL" b="1" dirty="0">
              <a:solidFill>
                <a:srgbClr val="7030A0"/>
              </a:solidFill>
            </a:endParaRPr>
          </a:p>
        </p:txBody>
      </p:sp>
      <p:pic>
        <p:nvPicPr>
          <p:cNvPr id="4" name="Symbol zastępczy zawartości 3" descr="Kaplica Najświętszej Marii Panny Fatimskie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4941" y="1447800"/>
            <a:ext cx="3159668" cy="48006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071546"/>
            <a:ext cx="2813590" cy="4220385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Figura Najświętszej Marii Panny Fatimskiej</a:t>
            </a:r>
            <a:endParaRPr lang="pl-PL" b="1" dirty="0">
              <a:solidFill>
                <a:srgbClr val="7030A0"/>
              </a:solidFill>
            </a:endParaRPr>
          </a:p>
        </p:txBody>
      </p:sp>
      <p:pic>
        <p:nvPicPr>
          <p:cNvPr id="4" name="Symbol zastępczy zawartości 3" descr="Figura Najświętszej Marii Panny Fatimskie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4565" y="1447800"/>
            <a:ext cx="3360420" cy="48006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7030A0"/>
                </a:solidFill>
              </a:rPr>
              <a:t>Kaplica Miłosierdzia - ołtarz</a:t>
            </a:r>
            <a:endParaRPr lang="pl-PL" b="1" dirty="0">
              <a:solidFill>
                <a:srgbClr val="7030A0"/>
              </a:solidFill>
            </a:endParaRPr>
          </a:p>
        </p:txBody>
      </p:sp>
      <p:pic>
        <p:nvPicPr>
          <p:cNvPr id="4" name="Symbol zastępczy zawartości 3" descr="Kaplica Miłosierdzia - ołtar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9305" y="1447800"/>
            <a:ext cx="3150939" cy="48006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Relikwie Fatimskie</a:t>
            </a:r>
            <a:endParaRPr lang="pl-PL" b="1" dirty="0">
              <a:solidFill>
                <a:srgbClr val="7030A0"/>
              </a:solidFill>
            </a:endParaRPr>
          </a:p>
        </p:txBody>
      </p:sp>
      <p:pic>
        <p:nvPicPr>
          <p:cNvPr id="4" name="Symbol zastępczy zawartości 3" descr="Relikwie fatimsk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6194" y="1447800"/>
            <a:ext cx="5097162" cy="48006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glow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500042"/>
            <a:ext cx="6759322" cy="5626121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71604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Nadanie imienia Jana Pawła II Gimnazjum w Praszce</a:t>
            </a:r>
            <a:br>
              <a:rPr lang="pl-PL" b="1" dirty="0" smtClean="0">
                <a:solidFill>
                  <a:srgbClr val="7030A0"/>
                </a:solidFill>
              </a:rPr>
            </a:br>
            <a:endParaRPr lang="pl-PL" b="1" dirty="0">
              <a:solidFill>
                <a:srgbClr val="7030A0"/>
              </a:solidFill>
            </a:endParaRPr>
          </a:p>
        </p:txBody>
      </p:sp>
      <p:pic>
        <p:nvPicPr>
          <p:cNvPr id="4" name="Symbol zastępczy zawartości 3" descr="Dsc_08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400" y="2105025"/>
            <a:ext cx="5238750" cy="348615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Dsc_089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161" r="8161"/>
          <a:stretch>
            <a:fillRect/>
          </a:stretch>
        </p:blipFill>
        <p:spPr/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7030A0"/>
                </a:solidFill>
              </a:rPr>
              <a:t>Szczegółowe fakty.</a:t>
            </a:r>
            <a:endParaRPr lang="pl-PL" sz="40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pl-PL" sz="3600" i="1" dirty="0" smtClean="0">
                <a:solidFill>
                  <a:srgbClr val="0070C0"/>
                </a:solidFill>
                <a:latin typeface="Constantia" pitchFamily="18" charset="0"/>
              </a:rPr>
              <a:t>Szczególnym </a:t>
            </a:r>
            <a:r>
              <a:rPr lang="pl-PL" sz="3600" i="1" dirty="0">
                <a:solidFill>
                  <a:srgbClr val="0070C0"/>
                </a:solidFill>
                <a:latin typeface="Constantia" pitchFamily="18" charset="0"/>
              </a:rPr>
              <a:t>motywem naszego działania jest fakt, iż 19 VIII 2002 r. Ojciec Święty Jan Paweł II, w czasie swojej apostolskiej pielgrzymki do Kalwarii Zebrzydowskiej, dokonał poświęcenia w tamtejszej bazylice wiernej kopii cudownego wizerunku Matki Bożej Kalwaryjskiej dla kościoła Najświętszej Maryi Panny Kalwaryjskiej w Praszce.</a:t>
            </a:r>
          </a:p>
          <a:p>
            <a:endParaRPr lang="pl-PL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Dsc_089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161" r="8161"/>
          <a:stretch>
            <a:fillRect/>
          </a:stretch>
        </p:blipFill>
        <p:spPr/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Dsc_089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161" r="8161"/>
          <a:stretch>
            <a:fillRect/>
          </a:stretch>
        </p:blipFill>
        <p:spPr/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Dsc_089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045" b="25045"/>
          <a:stretch>
            <a:fillRect/>
          </a:stretch>
        </p:blipFill>
        <p:spPr>
          <a:xfrm>
            <a:off x="785786" y="1571612"/>
            <a:ext cx="4476381" cy="3357585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Ja\Pulpit\Dsc_0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3429024" cy="447420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Ja\Pulpit\Dsc_09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3143272" cy="444993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085" r="8085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429256" y="2643182"/>
            <a:ext cx="3571900" cy="2357454"/>
          </a:xfrm>
        </p:spPr>
        <p:txBody>
          <a:bodyPr>
            <a:noAutofit/>
          </a:bodyPr>
          <a:lstStyle/>
          <a:p>
            <a:pPr algn="ctr"/>
            <a:r>
              <a:rPr lang="pl-PL" sz="1300" b="1" i="1" dirty="0" smtClean="0">
                <a:solidFill>
                  <a:srgbClr val="0070C0"/>
                </a:solidFill>
              </a:rPr>
              <a:t>Rzymskokatolicka Parafia </a:t>
            </a:r>
            <a:r>
              <a:rPr lang="pl-PL" sz="1300" b="1" i="1" dirty="0" err="1" smtClean="0">
                <a:solidFill>
                  <a:srgbClr val="0070C0"/>
                </a:solidFill>
              </a:rPr>
              <a:t>pw</a:t>
            </a:r>
            <a:r>
              <a:rPr lang="pl-PL" sz="1300" b="1" i="1" dirty="0" smtClean="0">
                <a:solidFill>
                  <a:srgbClr val="0070C0"/>
                </a:solidFill>
              </a:rPr>
              <a:t>. św. Rodziny Jezusa Maryi </a:t>
            </a:r>
            <a:r>
              <a:rPr lang="pl-PL" sz="1300" b="1" i="1" dirty="0" smtClean="0">
                <a:solidFill>
                  <a:srgbClr val="0070C0"/>
                </a:solidFill>
              </a:rPr>
              <a:t>i Józefa </a:t>
            </a:r>
            <a:r>
              <a:rPr lang="pl-PL" sz="1300" b="1" i="1" dirty="0" smtClean="0">
                <a:solidFill>
                  <a:srgbClr val="0070C0"/>
                </a:solidFill>
              </a:rPr>
              <a:t>w Praszce </a:t>
            </a:r>
            <a:br>
              <a:rPr lang="pl-PL" sz="1300" b="1" i="1" dirty="0" smtClean="0">
                <a:solidFill>
                  <a:srgbClr val="0070C0"/>
                </a:solidFill>
              </a:rPr>
            </a:br>
            <a:r>
              <a:rPr lang="pl-PL" sz="1300" b="1" i="1" dirty="0" smtClean="0">
                <a:solidFill>
                  <a:srgbClr val="0070C0"/>
                </a:solidFill>
              </a:rPr>
              <a:t>„Makowe Wzgórze” </a:t>
            </a:r>
            <a:br>
              <a:rPr lang="pl-PL" sz="1300" b="1" i="1" dirty="0" smtClean="0">
                <a:solidFill>
                  <a:srgbClr val="0070C0"/>
                </a:solidFill>
              </a:rPr>
            </a:br>
            <a:r>
              <a:rPr lang="pl-PL" sz="1300" b="1" i="1" dirty="0" smtClean="0">
                <a:solidFill>
                  <a:srgbClr val="0070C0"/>
                </a:solidFill>
              </a:rPr>
              <a:t>Al. Ks. Kard. Stefana Wyszyńskiego 24 </a:t>
            </a:r>
            <a:br>
              <a:rPr lang="pl-PL" sz="1300" b="1" i="1" dirty="0" smtClean="0">
                <a:solidFill>
                  <a:srgbClr val="0070C0"/>
                </a:solidFill>
              </a:rPr>
            </a:br>
            <a:r>
              <a:rPr lang="pl-PL" sz="1300" b="1" i="1" dirty="0" smtClean="0">
                <a:solidFill>
                  <a:srgbClr val="0070C0"/>
                </a:solidFill>
              </a:rPr>
              <a:t>46-320 Praszka </a:t>
            </a:r>
            <a:r>
              <a:rPr lang="pl-PL" sz="1300" b="1" dirty="0" smtClean="0">
                <a:solidFill>
                  <a:srgbClr val="0070C0"/>
                </a:solidFill>
              </a:rPr>
              <a:t/>
            </a:r>
            <a:br>
              <a:rPr lang="pl-PL" sz="1300" b="1" dirty="0" smtClean="0">
                <a:solidFill>
                  <a:srgbClr val="0070C0"/>
                </a:solidFill>
              </a:rPr>
            </a:br>
            <a:r>
              <a:rPr lang="pl-PL" sz="1300" b="1" dirty="0" smtClean="0">
                <a:solidFill>
                  <a:srgbClr val="0070C0"/>
                </a:solidFill>
              </a:rPr>
              <a:t/>
            </a:r>
            <a:br>
              <a:rPr lang="pl-PL" sz="1300" b="1" dirty="0" smtClean="0">
                <a:solidFill>
                  <a:srgbClr val="0070C0"/>
                </a:solidFill>
              </a:rPr>
            </a:br>
            <a:r>
              <a:rPr lang="pl-PL" sz="1300" b="1" dirty="0" smtClean="0">
                <a:solidFill>
                  <a:srgbClr val="0070C0"/>
                </a:solidFill>
              </a:rPr>
              <a:t>Proboszcz: ks. prał. dr Stanisław Gasiński </a:t>
            </a:r>
            <a:endParaRPr lang="pl-PL" sz="13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 </a:t>
            </a:r>
          </a:p>
        </p:txBody>
      </p:sp>
      <p:sp>
        <p:nvSpPr>
          <p:cNvPr id="15463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000100" y="1571612"/>
            <a:ext cx="7996234" cy="13573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l-PL" b="1" i="1" dirty="0" smtClean="0"/>
              <a:t>Wykonali: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b="1" i="1" dirty="0" smtClean="0"/>
              <a:t>Uczestnicy projektu NTUE</a:t>
            </a:r>
          </a:p>
        </p:txBody>
      </p:sp>
      <p:pic>
        <p:nvPicPr>
          <p:cNvPr id="60426" name="Obraz 10" descr="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5000636"/>
            <a:ext cx="1438275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875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4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4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4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4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4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4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Kolejnym szczególnym faktem, stanowiącym realizację papieskiego testamentu, była uroczystość konsekracji kościoła Najświętszej Maryi Panny Kalwaryjskiej na „Makowym Wzgórzu” 15 IX 2002 r. przez ks. abpa Stanisława Nowaka, </a:t>
            </a:r>
          </a:p>
          <a:p>
            <a:endParaRPr lang="pl-PL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metropolitę częstochowskiego z udziałem zakonników bernardyńskich z Kalwarii Zebrzydowskiej i Krakowa na czele z ojcem prowincjałem Romualdem </a:t>
            </a:r>
            <a:r>
              <a:rPr lang="pl-PL" i="1" dirty="0" err="1" smtClean="0">
                <a:solidFill>
                  <a:srgbClr val="0070C0"/>
                </a:solidFill>
                <a:latin typeface="Constantia" pitchFamily="18" charset="0"/>
              </a:rPr>
              <a:t>Koślą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. Kościół ten został ogłoszony sanktuarium maryjnym dekretem wyżej wymienionego hierarchy 11 X 2002 r.</a:t>
            </a:r>
            <a:endParaRPr lang="pl-PL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rgbClr val="7030A0"/>
                </a:solidFill>
              </a:rPr>
              <a:t>Obraz Matki Bożej Kalwaryjskiej</a:t>
            </a:r>
            <a:endParaRPr lang="pl-PL" sz="2800" dirty="0">
              <a:solidFill>
                <a:srgbClr val="7030A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28597" y="1428736"/>
            <a:ext cx="3000396" cy="5214974"/>
          </a:xfrm>
        </p:spPr>
        <p:txBody>
          <a:bodyPr>
            <a:noAutofit/>
          </a:bodyPr>
          <a:lstStyle/>
          <a:p>
            <a:r>
              <a:rPr lang="pl-PL" sz="2400" i="1" dirty="0">
                <a:solidFill>
                  <a:srgbClr val="0070C0"/>
                </a:solidFill>
                <a:latin typeface="Constantia" pitchFamily="18" charset="0"/>
              </a:rPr>
              <a:t>Cudowny wizerunek Matki Bożej Kalwaryjskiej znajduje się w prezbiterium sanktuarium. Obraz ten został wykonany przez kilka artystycznych pracowni pod kierunkiem znanego krakowskiego artysty malarza Jerzego </a:t>
            </a:r>
            <a:r>
              <a:rPr lang="pl-PL" sz="2400" i="1" dirty="0">
                <a:solidFill>
                  <a:srgbClr val="0070C0"/>
                </a:solidFill>
              </a:rPr>
              <a:t>Kumali</a:t>
            </a:r>
          </a:p>
        </p:txBody>
      </p:sp>
      <p:pic>
        <p:nvPicPr>
          <p:cNvPr id="5" name="Symbol zastępczy zawartości 4" descr="wegwe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6248" y="285728"/>
            <a:ext cx="386715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3286148" cy="73342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7030A0"/>
                </a:solidFill>
              </a:rPr>
              <a:t>Sanktuarium</a:t>
            </a:r>
            <a:endParaRPr lang="pl-PL" sz="2800" dirty="0">
              <a:solidFill>
                <a:srgbClr val="7030A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043230" cy="2807854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2400" i="1" dirty="0">
                <a:solidFill>
                  <a:srgbClr val="0070C0"/>
                </a:solidFill>
                <a:latin typeface="Constantia" pitchFamily="18" charset="0"/>
              </a:rPr>
              <a:t>W </a:t>
            </a:r>
            <a:r>
              <a:rPr lang="pl-PL" sz="2400" i="1" dirty="0" err="1" smtClean="0">
                <a:solidFill>
                  <a:srgbClr val="0070C0"/>
                </a:solidFill>
                <a:latin typeface="Constantia" pitchFamily="18" charset="0"/>
              </a:rPr>
              <a:t>Praszkowskim</a:t>
            </a:r>
            <a:r>
              <a:rPr lang="pl-PL" sz="2400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pl-PL" sz="2400" i="1" dirty="0">
                <a:solidFill>
                  <a:srgbClr val="0070C0"/>
                </a:solidFill>
                <a:latin typeface="Constantia" pitchFamily="18" charset="0"/>
              </a:rPr>
              <a:t>sanktuarium znajduje się też odrębna kaplica Zmartwychwstania Pańskiego z ołtarzem Chrystusa Zmartwychwstałego</a:t>
            </a:r>
          </a:p>
        </p:txBody>
      </p:sp>
      <p:pic>
        <p:nvPicPr>
          <p:cNvPr id="5" name="Symbol zastępczy zawartości 4" descr="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868" y="1428736"/>
            <a:ext cx="5111750" cy="3407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Modlitwa z Matką Bożą Kalwaryjską </a:t>
            </a:r>
            <a:br>
              <a:rPr lang="pl-PL" b="1" dirty="0" smtClean="0">
                <a:solidFill>
                  <a:srgbClr val="7030A0"/>
                </a:solidFill>
              </a:rPr>
            </a:b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10 sierpnia na Kalwarii </a:t>
            </a:r>
            <a:r>
              <a:rPr lang="pl-PL" i="1" dirty="0" err="1" smtClean="0">
                <a:solidFill>
                  <a:srgbClr val="0070C0"/>
                </a:solidFill>
                <a:latin typeface="Constantia" pitchFamily="18" charset="0"/>
              </a:rPr>
              <a:t>Praszkowskiej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 miał miejsce odpust Matki Bożej Kalwaryjskiej. Mszę św., sprawowanej w intencji żywych i zmarłych dobroczyńców Kalwarii w Praszce, przewodniczył i słowo Boże wygłosił o. dr Romuald </a:t>
            </a:r>
            <a:r>
              <a:rPr lang="pl-PL" i="1" dirty="0" err="1" smtClean="0">
                <a:solidFill>
                  <a:srgbClr val="0070C0"/>
                </a:solidFill>
                <a:latin typeface="Constantia" pitchFamily="18" charset="0"/>
              </a:rPr>
              <a:t>Kośla</a:t>
            </a:r>
            <a:r>
              <a:rPr lang="pl-PL" i="1" dirty="0" smtClean="0">
                <a:solidFill>
                  <a:srgbClr val="0070C0"/>
                </a:solidFill>
                <a:latin typeface="Constantia" pitchFamily="18" charset="0"/>
              </a:rPr>
              <a:t>, rektor Wyższego Seminarium Duchownego Ojców Franciszkanów Bernardynów w Kalwarii Zebrzydowskiej </a:t>
            </a:r>
          </a:p>
          <a:p>
            <a:endParaRPr lang="pl-PL" i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318</TotalTime>
  <Words>611</Words>
  <Application>Microsoft Office PowerPoint</Application>
  <PresentationFormat>Pokaz na ekranie (4:3)</PresentationFormat>
  <Paragraphs>59</Paragraphs>
  <Slides>46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47" baseType="lpstr">
      <vt:lpstr>Przesilenie</vt:lpstr>
      <vt:lpstr>Makowe Wzgórze - Praszka</vt:lpstr>
      <vt:lpstr>Makowe Wzgórze - Praszka</vt:lpstr>
      <vt:lpstr>Kalwaryjskie Sanktuarium  w Praszce - Historia</vt:lpstr>
      <vt:lpstr>Szczegółowe fakty.</vt:lpstr>
      <vt:lpstr>Slajd 5</vt:lpstr>
      <vt:lpstr>Slajd 6</vt:lpstr>
      <vt:lpstr>Obraz Matki Bożej Kalwaryjskiej</vt:lpstr>
      <vt:lpstr>Sanktuarium</vt:lpstr>
      <vt:lpstr>Modlitwa z Matką Bożą Kalwaryjską  </vt:lpstr>
      <vt:lpstr>Slajd 10</vt:lpstr>
      <vt:lpstr>Nowa kaplica na praszkowskiej Kalwarii  </vt:lpstr>
      <vt:lpstr>Slajd 12</vt:lpstr>
      <vt:lpstr>Slajd 13</vt:lpstr>
      <vt:lpstr>Jesienne uroczystości na Kalwarii  </vt:lpstr>
      <vt:lpstr>Slajd 15</vt:lpstr>
      <vt:lpstr>Slajd 16</vt:lpstr>
      <vt:lpstr>Nowy obiekt sakralny na Kalwarii  w Praszce  </vt:lpstr>
      <vt:lpstr>Slajd 18</vt:lpstr>
      <vt:lpstr>Plan nabożeństw</vt:lpstr>
      <vt:lpstr>Slajd 20</vt:lpstr>
      <vt:lpstr>Slajd 21</vt:lpstr>
      <vt:lpstr>Slajd 22</vt:lpstr>
      <vt:lpstr>Slajd 23</vt:lpstr>
      <vt:lpstr>Kościół św. Rodziny: </vt:lpstr>
      <vt:lpstr>Slajd 25</vt:lpstr>
      <vt:lpstr>Slajd 26</vt:lpstr>
      <vt:lpstr>Plan kalwaryjskiego modlitewnego czuwania w każda środę miesiąca</vt:lpstr>
      <vt:lpstr>Niedziela Palmowa Męki Pańskiej </vt:lpstr>
      <vt:lpstr>Obraz Św. Rodziny</vt:lpstr>
      <vt:lpstr>Ołtarz główny</vt:lpstr>
      <vt:lpstr>Prezbiterium Kościoła parafialnego św. Rodziny na Kalwarii w Praszce</vt:lpstr>
      <vt:lpstr>Kaplica Najświętszej Marii Panny Fatimskiej</vt:lpstr>
      <vt:lpstr>Slajd 33</vt:lpstr>
      <vt:lpstr>Figura Najświętszej Marii Panny Fatimskiej</vt:lpstr>
      <vt:lpstr>Kaplica Miłosierdzia - ołtarz</vt:lpstr>
      <vt:lpstr>Relikwie Fatimskie</vt:lpstr>
      <vt:lpstr>Slajd 37</vt:lpstr>
      <vt:lpstr>Nadanie imienia Jana Pawła II Gimnazjum w Praszce 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Makowe Wzgórze - Praszka</dc:title>
  <dc:creator>Ja</dc:creator>
  <cp:lastModifiedBy>Krzysztof Knaga</cp:lastModifiedBy>
  <cp:revision>33</cp:revision>
  <dcterms:created xsi:type="dcterms:W3CDTF">2009-10-24T15:42:25Z</dcterms:created>
  <dcterms:modified xsi:type="dcterms:W3CDTF">2010-04-22T20:09:40Z</dcterms:modified>
</cp:coreProperties>
</file>