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69" r:id="rId4"/>
    <p:sldId id="306" r:id="rId5"/>
    <p:sldId id="313" r:id="rId6"/>
    <p:sldId id="311" r:id="rId7"/>
    <p:sldId id="312" r:id="rId8"/>
    <p:sldId id="314" r:id="rId9"/>
    <p:sldId id="315" r:id="rId10"/>
    <p:sldId id="316" r:id="rId11"/>
    <p:sldId id="317" r:id="rId12"/>
    <p:sldId id="321" r:id="rId13"/>
    <p:sldId id="318" r:id="rId14"/>
    <p:sldId id="263" r:id="rId15"/>
    <p:sldId id="259" r:id="rId16"/>
    <p:sldId id="260" r:id="rId17"/>
    <p:sldId id="265" r:id="rId18"/>
    <p:sldId id="267" r:id="rId19"/>
    <p:sldId id="264" r:id="rId20"/>
    <p:sldId id="270" r:id="rId21"/>
    <p:sldId id="271" r:id="rId22"/>
    <p:sldId id="272" r:id="rId23"/>
    <p:sldId id="273" r:id="rId24"/>
    <p:sldId id="275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319" r:id="rId36"/>
    <p:sldId id="320" r:id="rId37"/>
    <p:sldId id="295" r:id="rId38"/>
    <p:sldId id="297" r:id="rId39"/>
    <p:sldId id="298" r:id="rId40"/>
    <p:sldId id="299" r:id="rId41"/>
    <p:sldId id="300" r:id="rId42"/>
    <p:sldId id="322" r:id="rId4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26" autoAdjust="0"/>
    <p:restoredTop sz="94718" autoAdjust="0"/>
  </p:normalViewPr>
  <p:slideViewPr>
    <p:cSldViewPr>
      <p:cViewPr varScale="1">
        <p:scale>
          <a:sx n="95" d="100"/>
          <a:sy n="95" d="100"/>
        </p:scale>
        <p:origin x="-45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A4D6A-A29E-4BF3-AFCE-A12FFA06B9C1}" type="datetimeFigureOut">
              <a:rPr lang="pl-PL" smtClean="0"/>
              <a:pPr/>
              <a:t>2010-04-28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FE1AA-DA86-471E-8221-B2D2407DA79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FE1AA-DA86-471E-8221-B2D2407DA790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FE1AA-DA86-471E-8221-B2D2407DA790}" type="slidenum">
              <a:rPr lang="pl-PL" smtClean="0"/>
              <a:pPr/>
              <a:t>33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CFE1AA-DA86-471E-8221-B2D2407DA790}" type="slidenum">
              <a:rPr lang="pl-PL" smtClean="0"/>
              <a:pPr/>
              <a:t>40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0F41-0B26-4555-B5B5-4986D356F95B}" type="datetimeFigureOut">
              <a:rPr lang="pl-PL" smtClean="0"/>
              <a:pPr/>
              <a:t>2010-04-28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03F5-0457-468D-AC7D-598E0A5C58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0F41-0B26-4555-B5B5-4986D356F95B}" type="datetimeFigureOut">
              <a:rPr lang="pl-PL" smtClean="0"/>
              <a:pPr/>
              <a:t>2010-04-28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03F5-0457-468D-AC7D-598E0A5C58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0F41-0B26-4555-B5B5-4986D356F95B}" type="datetimeFigureOut">
              <a:rPr lang="pl-PL" smtClean="0"/>
              <a:pPr/>
              <a:t>2010-04-28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03F5-0457-468D-AC7D-598E0A5C58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0F41-0B26-4555-B5B5-4986D356F95B}" type="datetimeFigureOut">
              <a:rPr lang="pl-PL" smtClean="0"/>
              <a:pPr/>
              <a:t>2010-04-28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03F5-0457-468D-AC7D-598E0A5C58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0F41-0B26-4555-B5B5-4986D356F95B}" type="datetimeFigureOut">
              <a:rPr lang="pl-PL" smtClean="0"/>
              <a:pPr/>
              <a:t>2010-04-28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03F5-0457-468D-AC7D-598E0A5C58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0F41-0B26-4555-B5B5-4986D356F95B}" type="datetimeFigureOut">
              <a:rPr lang="pl-PL" smtClean="0"/>
              <a:pPr/>
              <a:t>2010-04-28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03F5-0457-468D-AC7D-598E0A5C58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0F41-0B26-4555-B5B5-4986D356F95B}" type="datetimeFigureOut">
              <a:rPr lang="pl-PL" smtClean="0"/>
              <a:pPr/>
              <a:t>2010-04-28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03F5-0457-468D-AC7D-598E0A5C58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0F41-0B26-4555-B5B5-4986D356F95B}" type="datetimeFigureOut">
              <a:rPr lang="pl-PL" smtClean="0"/>
              <a:pPr/>
              <a:t>2010-04-28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03F5-0457-468D-AC7D-598E0A5C58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0F41-0B26-4555-B5B5-4986D356F95B}" type="datetimeFigureOut">
              <a:rPr lang="pl-PL" smtClean="0"/>
              <a:pPr/>
              <a:t>2010-04-28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03F5-0457-468D-AC7D-598E0A5C58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0F41-0B26-4555-B5B5-4986D356F95B}" type="datetimeFigureOut">
              <a:rPr lang="pl-PL" smtClean="0"/>
              <a:pPr/>
              <a:t>2010-04-28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03F5-0457-468D-AC7D-598E0A5C58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0F41-0B26-4555-B5B5-4986D356F95B}" type="datetimeFigureOut">
              <a:rPr lang="pl-PL" smtClean="0"/>
              <a:pPr/>
              <a:t>2010-04-28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03F5-0457-468D-AC7D-598E0A5C588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00082">
                <a:alpha val="0"/>
              </a:srgbClr>
            </a:gs>
            <a:gs pos="0">
              <a:srgbClr val="000082"/>
            </a:gs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78000">
              <a:srgbClr val="0047FF"/>
            </a:gs>
            <a:gs pos="100000">
              <a:srgbClr val="000082"/>
            </a:gs>
            <a:gs pos="72000">
              <a:srgbClr val="0047FF"/>
            </a:gs>
            <a:gs pos="87000">
              <a:srgbClr val="000082"/>
            </a:gs>
            <a:gs pos="65000">
              <a:srgbClr val="0047FF">
                <a:alpha val="0"/>
              </a:srgbClr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0F41-0B26-4555-B5B5-4986D356F95B}" type="datetimeFigureOut">
              <a:rPr lang="pl-PL" smtClean="0"/>
              <a:pPr/>
              <a:t>2010-04-28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E03F5-0457-468D-AC7D-598E0A5C588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upload.wikimedia.org/wikipedia/commons/8/8d/POL_Praszka_COA.sv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Beniu&amp;Bartek\Desktop\Hymn_UE%20-%20Oda%20(inst).mp3" TargetMode="Externa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Beniu&amp;Bartek\Desktop\Hymn_UE%20-%20Oda%20(inst).mp3" TargetMode="Externa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Beniu&amp;Bartek\Desktop\Hymn_UE%20-%20Oda%20(inst).mp3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upload.wikimedia.org/wikipedia/commons/8/8d/POL_Praszka_COA.sv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Beniu&amp;Bartek\Desktop\Hymn_UE%20-%20Oda%20(inst).mp3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Beniu&amp;Bartek\Desktop\Hymn_UE%20-%20Oda%20(inst).mp3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357554" y="1214422"/>
            <a:ext cx="5214974" cy="1714512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Praszka</a:t>
            </a:r>
            <a:b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- dzieje i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ciekawe miejsca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miasta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2" descr="Plik:POL Praszka COA.sv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66"/>
            <a:ext cx="3000364" cy="3565909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</p:spPr>
      </p:pic>
      <p:pic>
        <p:nvPicPr>
          <p:cNvPr id="6" name="Obraz 4" descr="head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4572008"/>
            <a:ext cx="200025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Plac grunwaldzki w 1963r.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2706" name="Picture 2" descr="http://www.zsp.praszka.pl/zsp_new/pictures/jpg/rynek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428736"/>
            <a:ext cx="7171812" cy="45720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Kościół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pw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Wniebowzięcia NMP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3730" name="Picture 2" descr="http://wroclaw.hydral.com.pl/foto/265/2653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357298"/>
            <a:ext cx="3286148" cy="5096517"/>
          </a:xfrm>
          <a:prstGeom prst="rect">
            <a:avLst/>
          </a:prstGeom>
          <a:noFill/>
        </p:spPr>
      </p:pic>
      <p:pic>
        <p:nvPicPr>
          <p:cNvPr id="6" name="Hymn_UE - Oda (ins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72528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8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0"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Kościół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pw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Wniebowzięcia NMP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8610" name="Picture 2" descr="http://wroclaw.hydral.com.pl/foto/283/2832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285860"/>
            <a:ext cx="3300378" cy="52101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Defilada Oddziału Straży Granicznej 3-go maja 1939r.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85926"/>
            <a:ext cx="6858048" cy="463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2643182"/>
            <a:ext cx="8229600" cy="1143000"/>
          </a:xfrm>
        </p:spPr>
        <p:txBody>
          <a:bodyPr>
            <a:noAutofit/>
          </a:bodyPr>
          <a:lstStyle/>
          <a:p>
            <a:r>
              <a:rPr lang="pl-PL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Zabytki w Praszce</a:t>
            </a:r>
            <a:endParaRPr lang="pl-PL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Kościół </a:t>
            </a:r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pw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 Wniebowzięcia NMP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57298"/>
            <a:ext cx="4357686" cy="55007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	Kościół </a:t>
            </a:r>
            <a:r>
              <a:rPr lang="pl-PL" dirty="0" err="1" smtClean="0">
                <a:latin typeface="Monotype Corsiva" pitchFamily="66" charset="0"/>
              </a:rPr>
              <a:t>pw</a:t>
            </a:r>
            <a:r>
              <a:rPr lang="pl-PL" dirty="0" smtClean="0">
                <a:latin typeface="Monotype Corsiva" pitchFamily="66" charset="0"/>
              </a:rPr>
              <a:t>. Wniebowzięcia Najświętszej Maryi Panny, murowany, wybudowany w latach 1872-1874 według projektu Anzelma Krysińskiego, konsekrowany w 1884 r., rozbudowany w latach 1911-1913.</a:t>
            </a:r>
            <a:endParaRPr lang="pl-PL" dirty="0">
              <a:latin typeface="Monotype Corsiva" pitchFamily="66" charset="0"/>
            </a:endParaRPr>
          </a:p>
        </p:txBody>
      </p:sp>
      <p:pic>
        <p:nvPicPr>
          <p:cNvPr id="40962" name="Picture 2" descr="http://upload.wikimedia.org/wikipedia/commons/4/46/Ko%C5%9Bci%C3%B3%C5%82_Prasz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428736"/>
            <a:ext cx="3571900" cy="498718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Kolej wąskotorowa relacji Praszka-Wieluń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1428736"/>
            <a:ext cx="3614734" cy="507209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3600" dirty="0" smtClean="0">
                <a:cs typeface="Times New Roman" charset="0"/>
              </a:rPr>
              <a:t>	</a:t>
            </a:r>
            <a:r>
              <a:rPr lang="pl-PL" sz="3600" dirty="0" smtClean="0">
                <a:latin typeface="Monotype Corsiva" pitchFamily="66" charset="0"/>
                <a:cs typeface="Times New Roman" charset="0"/>
              </a:rPr>
              <a:t>Zabytkowa kolej wąskotorowa. Podczas II wojny światowej Niemcy pozwolili na połączenie okupowanej Praszki z Olesnem i Wieluniem.</a:t>
            </a:r>
          </a:p>
        </p:txBody>
      </p:sp>
      <p:pic>
        <p:nvPicPr>
          <p:cNvPr id="39938" name="Picture 2" descr="http://upload.wikimedia.org/wikipedia/commons/a/a6/Wielu%C5%84ska_Kolej_Dojazdowa_-_Prasz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2143116"/>
            <a:ext cx="4786346" cy="30435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Kapliczka przy ul. 3 Maja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3757610" cy="5257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	Murowana kapliczka z początku XX wieku przedstawia Jezusa Chrystusa dźwigającego krzyż. Podczas II wojny światowej polscy żołnierze prawdopodobnie przemycali pod nią broń.</a:t>
            </a:r>
            <a:endParaRPr lang="pl-PL" dirty="0">
              <a:latin typeface="Monotype Corsiva" pitchFamily="66" charset="0"/>
            </a:endParaRPr>
          </a:p>
        </p:txBody>
      </p:sp>
      <p:graphicFrame>
        <p:nvGraphicFramePr>
          <p:cNvPr id="38913" name="Object 1"/>
          <p:cNvGraphicFramePr>
            <a:graphicFrameLocks noChangeAspect="1"/>
          </p:cNvGraphicFramePr>
          <p:nvPr/>
        </p:nvGraphicFramePr>
        <p:xfrm>
          <a:off x="4929190" y="1643050"/>
          <a:ext cx="3371850" cy="4495800"/>
        </p:xfrm>
        <a:graphic>
          <a:graphicData uri="http://schemas.openxmlformats.org/presentationml/2006/ole">
            <p:oleObj spid="_x0000_s38913" name="Obraz - mapa bitowa" r:id="rId3" imgW="14628571" imgH="19504762" progId="PBrush">
              <p:embed/>
            </p:oleObj>
          </a:graphicData>
        </a:graphic>
      </p:graphicFrame>
    </p:spTree>
  </p:cSld>
  <p:clrMapOvr>
    <a:masterClrMapping/>
  </p:clrMapOvr>
  <p:transition advClick="0" advTm="1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1143000"/>
          </a:xfrm>
        </p:spPr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Kapliczka św. Jana Nepomucena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3829048" cy="46863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4000" dirty="0" smtClean="0">
                <a:latin typeface="Monotype Corsiva" pitchFamily="66" charset="0"/>
              </a:rPr>
              <a:t>	Kaplica św. Jana Nepomucena – murowana, z XIX wieku, znajduje się przy ul. Kaliskiej.</a:t>
            </a:r>
            <a:endParaRPr lang="pl-PL" sz="4000" dirty="0">
              <a:latin typeface="Monotype Corsiva" pitchFamily="66" charset="0"/>
            </a:endParaRPr>
          </a:p>
        </p:txBody>
      </p:sp>
      <p:pic>
        <p:nvPicPr>
          <p:cNvPr id="4" name="Picture 5" descr="C:\Documents and Settings\Beniu\Dane aplikacji\Microsoft\Media Catalog\Kopiuj (4) z DSC033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72066" y="1643050"/>
            <a:ext cx="3371850" cy="4495800"/>
          </a:xfrm>
          <a:prstGeom prst="rect">
            <a:avLst/>
          </a:prstGeom>
        </p:spPr>
      </p:pic>
    </p:spTree>
  </p:cSld>
  <p:clrMapOvr>
    <a:masterClrMapping/>
  </p:clrMapOvr>
  <p:transition advClick="0"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Dawna synagoga żydowska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3900486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4000" dirty="0" smtClean="0">
                <a:latin typeface="Monotype Corsiva" pitchFamily="66" charset="0"/>
              </a:rPr>
              <a:t>	Dawna synagoga żydowska. Obecnie miejsko-gminny ośrodek kultury.</a:t>
            </a:r>
            <a:endParaRPr lang="pl-PL" sz="4000" dirty="0">
              <a:latin typeface="Monotype Corsiva" pitchFamily="66" charset="0"/>
            </a:endParaRPr>
          </a:p>
        </p:txBody>
      </p:sp>
      <p:pic>
        <p:nvPicPr>
          <p:cNvPr id="35842" name="Picture 2" descr="http://upload.wikimedia.org/wikipedia/commons/thumb/b/b7/Praszka_Synagogue_02.jpg/290px-Praszka_Synagogue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571612"/>
            <a:ext cx="3341438" cy="464344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9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Położenie geograficzne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Symbol zastępczy zawartości 4" descr="mapa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3438" y="1071546"/>
            <a:ext cx="4219133" cy="5311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rostokąt 15"/>
          <p:cNvSpPr/>
          <p:nvPr/>
        </p:nvSpPr>
        <p:spPr>
          <a:xfrm>
            <a:off x="285720" y="1428736"/>
            <a:ext cx="457203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300" b="1" dirty="0" smtClean="0">
                <a:latin typeface="Monotype Corsiva" pitchFamily="66" charset="0"/>
              </a:rPr>
              <a:t>Współrzędne geograficzne:</a:t>
            </a:r>
            <a:br>
              <a:rPr lang="pl-PL" sz="2300" b="1" dirty="0" smtClean="0">
                <a:latin typeface="Monotype Corsiva" pitchFamily="66" charset="0"/>
              </a:rPr>
            </a:br>
            <a:endParaRPr lang="pl-PL" sz="23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pl-PL" sz="2300" dirty="0" smtClean="0">
                <a:latin typeface="Monotype Corsiva" pitchFamily="66" charset="0"/>
              </a:rPr>
              <a:t>N = 51°03'03,6'' = 51,051° = 353941 m</a:t>
            </a:r>
            <a:br>
              <a:rPr lang="pl-PL" sz="2300" dirty="0" smtClean="0">
                <a:latin typeface="Monotype Corsiva" pitchFamily="66" charset="0"/>
              </a:rPr>
            </a:br>
            <a:r>
              <a:rPr lang="pl-PL" sz="2300" dirty="0" smtClean="0">
                <a:latin typeface="Monotype Corsiva" pitchFamily="66" charset="0"/>
              </a:rPr>
              <a:t>E = 18°27'15,3'' = 18,45427° = 461760 m</a:t>
            </a:r>
          </a:p>
          <a:p>
            <a:pPr>
              <a:buNone/>
            </a:pPr>
            <a:r>
              <a:rPr lang="pl-PL" sz="2300" b="1" dirty="0" smtClean="0">
                <a:latin typeface="Monotype Corsiva" pitchFamily="66" charset="0"/>
              </a:rPr>
              <a:t>Położenie</a:t>
            </a:r>
            <a:endParaRPr lang="pl-PL" sz="2300" dirty="0" smtClean="0">
              <a:latin typeface="Monotype Corsiva" pitchFamily="66" charset="0"/>
            </a:endParaRPr>
          </a:p>
          <a:p>
            <a:r>
              <a:rPr lang="pl-PL" sz="2300" dirty="0" smtClean="0">
                <a:latin typeface="Monotype Corsiva" pitchFamily="66" charset="0"/>
              </a:rPr>
              <a:t>Miasto i gmina Praszka położone jest w północno-wschodniej części województwa opolskiego. Powierzchnia tej jednostki terytorialnej wynosi 102,8 km2.</a:t>
            </a:r>
          </a:p>
          <a:p>
            <a:r>
              <a:rPr lang="pl-PL" sz="2300" dirty="0" smtClean="0">
                <a:latin typeface="Monotype Corsiva" pitchFamily="66" charset="0"/>
              </a:rPr>
              <a:t>Siedzibą gminy jest miasto Praszka leżące w środkowo-zachodniej części gminy, w międzyrzeczu Prosny i Wyderki.</a:t>
            </a:r>
            <a:endParaRPr lang="pl-PL" sz="2300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22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Kamień upamiętniający 600-lecie miasta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4471990" cy="4525963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solidFill>
                  <a:srgbClr val="000000"/>
                </a:solidFill>
                <a:latin typeface="Monotype Corsiva" pitchFamily="66" charset="0"/>
                <a:cs typeface="Times New Roman" charset="0"/>
              </a:rPr>
              <a:t>	Pamiątkowy kamień postawiony w centrum miasta w 600 rocznicę nadania Praszce praw miejskich przez króla Władysława Jagiełłę. 07.05.1392 – 07.05.1992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" name="Picture 5" descr="C:\Documents and Settings\Beniu\Dane aplikacji\Microsoft\Media Catalog\Kopiuj (2) z DSC03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786314" y="1857364"/>
            <a:ext cx="3962400" cy="3429000"/>
          </a:xfrm>
          <a:prstGeom prst="rect">
            <a:avLst/>
          </a:prstGeom>
        </p:spPr>
      </p:pic>
    </p:spTree>
  </p:cSld>
  <p:clrMapOvr>
    <a:masterClrMapping/>
  </p:clrMapOvr>
  <p:transition advClick="0" advTm="1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Zabytkowa studnia życia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1472" y="1571612"/>
            <a:ext cx="342902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4700" dirty="0" smtClean="0">
                <a:latin typeface="Monotype Corsiva" pitchFamily="66" charset="0"/>
              </a:rPr>
              <a:t>	Zabytkowa studnia życia, znajduje się w centrum miasta.</a:t>
            </a:r>
            <a:endParaRPr lang="pl-PL" sz="4700" dirty="0">
              <a:latin typeface="Monotype Corsiva" pitchFamily="66" charset="0"/>
            </a:endParaRPr>
          </a:p>
        </p:txBody>
      </p:sp>
      <p:pic>
        <p:nvPicPr>
          <p:cNvPr id="5" name="Picture 16" descr="C:\Documents and Settings\Beniu\Dane aplikacji\Microsoft\Media Catalog\DSC03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86314" y="1428736"/>
            <a:ext cx="3786214" cy="5048285"/>
          </a:xfrm>
          <a:prstGeom prst="rect">
            <a:avLst/>
          </a:prstGeom>
        </p:spPr>
      </p:pic>
      <p:pic>
        <p:nvPicPr>
          <p:cNvPr id="7" name="Hymn_UE - Oda (ins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643966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0"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Tablice pamiątkowe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3471858" cy="4525963"/>
          </a:xfrm>
        </p:spPr>
        <p:txBody>
          <a:bodyPr/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	Tablice upamiętniające nazwiska osób poległych podczas II wojny światowej w walce z okupantem, w obronie Ojczyzny.</a:t>
            </a:r>
            <a:endParaRPr lang="pl-PL" dirty="0">
              <a:latin typeface="Monotype Corsiva" pitchFamily="66" charset="0"/>
            </a:endParaRPr>
          </a:p>
        </p:txBody>
      </p:sp>
      <p:pic>
        <p:nvPicPr>
          <p:cNvPr id="32770" name="Picture 2" descr="http://www.1939.pl/pomniki/praszka/prasz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2071678"/>
            <a:ext cx="3810000" cy="31718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3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Dawny dworzec kolejowy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7972452" cy="24003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3600" dirty="0" smtClean="0">
                <a:latin typeface="Monotype Corsiva" pitchFamily="66" charset="0"/>
              </a:rPr>
              <a:t>	Dawny dworzec kolejowy murowano-drewniany z 1914r. Był stacją kolei wąskotorowej łączącej okupowaną Praszkę z Wieluniem.</a:t>
            </a:r>
            <a:endParaRPr lang="pl-PL" sz="3600" dirty="0">
              <a:latin typeface="Monotype Corsiva" pitchFamily="66" charset="0"/>
            </a:endParaRPr>
          </a:p>
        </p:txBody>
      </p:sp>
      <p:pic>
        <p:nvPicPr>
          <p:cNvPr id="4" name="Picture 2" descr="Waskotorow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4143380"/>
            <a:ext cx="5143536" cy="239393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Cmentarz żydowski „Kirkut”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23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	Zabytkowy cmentarz żydowski „Kirkut”. Mieszczą się w nim zniszczone tablice nagrobkowe, upamiętniające Żydów rozstrzelanych podczas II wojny światowej, przez okupanta.</a:t>
            </a:r>
            <a:endParaRPr lang="pl-PL" dirty="0">
              <a:latin typeface="Monotype Corsiva" pitchFamily="66" charset="0"/>
            </a:endParaRPr>
          </a:p>
        </p:txBody>
      </p:sp>
      <p:pic>
        <p:nvPicPr>
          <p:cNvPr id="35841" name="Picture 1" descr="G:\Zdjęcia; miejsca\DSC013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000240"/>
            <a:ext cx="4429124" cy="33218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26431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…z gospodarki Praszki</a:t>
            </a:r>
            <a:endParaRPr lang="pl-PL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Tedrive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Poland Sp. z o.o.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3600" dirty="0" smtClean="0">
                <a:latin typeface="Monotype Corsiva" pitchFamily="66" charset="0"/>
              </a:rPr>
              <a:t>	Miasto i gmina Praszka ma charakter przemysłowo - rolniczy. Praszka jest głównym ośrodkiem przemysłowym w gminie, z czołowym zakładem </a:t>
            </a:r>
            <a:r>
              <a:rPr lang="pl-PL" sz="3600" dirty="0" err="1" smtClean="0">
                <a:latin typeface="Monotype Corsiva" pitchFamily="66" charset="0"/>
              </a:rPr>
              <a:t>tedrive</a:t>
            </a:r>
            <a:r>
              <a:rPr lang="pl-PL" sz="3600" dirty="0" smtClean="0">
                <a:latin typeface="Monotype Corsiva" pitchFamily="66" charset="0"/>
              </a:rPr>
              <a:t> Poland Sp. z o.o. (dawny VISTEON POLAND S.A.) Jest to spółka stanowiąca część spółki </a:t>
            </a:r>
            <a:r>
              <a:rPr lang="pl-PL" sz="3600" dirty="0" err="1" smtClean="0">
                <a:latin typeface="Monotype Corsiva" pitchFamily="66" charset="0"/>
              </a:rPr>
              <a:t>tedrive</a:t>
            </a:r>
            <a:r>
              <a:rPr lang="pl-PL" sz="3600" dirty="0" smtClean="0">
                <a:latin typeface="Monotype Corsiva" pitchFamily="66" charset="0"/>
              </a:rPr>
              <a:t> będącej jednym ze światowych wiodących dostawców komponentów, systemów, modułów dla przemysłu motoryzacyjnego.</a:t>
            </a:r>
            <a:endParaRPr lang="pl-PL" sz="3600" dirty="0">
              <a:latin typeface="Monotype Corsiva" pitchFamily="66" charset="0"/>
            </a:endParaRPr>
          </a:p>
        </p:txBody>
      </p:sp>
      <p:pic>
        <p:nvPicPr>
          <p:cNvPr id="5" name="Hymn_UE - Oda (ins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572528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1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0"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Drogi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785786" y="1285860"/>
            <a:ext cx="764386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600" dirty="0" smtClean="0">
                <a:latin typeface="Monotype Corsiva" pitchFamily="66" charset="0"/>
              </a:rPr>
              <a:t>Przez miasto i gminę Praszka przebiegają dwie drogi krajowe: nr 45 Łódź-Opole i nr 42 leżąca w ciągu dróg łączących Wrocław z Częstochową, o łącznej długości 16 km dróg zamiejskich oraz 6 km dróg krajowych miejskich - wszystkie o nawierzchni bitumicznej.</a:t>
            </a:r>
          </a:p>
          <a:p>
            <a:r>
              <a:rPr lang="pl-PL" sz="2600" dirty="0" smtClean="0">
                <a:latin typeface="Monotype Corsiva" pitchFamily="66" charset="0"/>
              </a:rPr>
              <a:t>Drogi powiatowe (będące do 31.12.1998 r. wojewódzkimi) to: 25,38 km dróg zamiejskich, w tym 20 km o nawierzchni bitumicznej oraz 5,4 km dróg powiatowych miejskich, wszystkie o nawierzchni bitumicznej. Drogi gminne to 63,8 km dróg, w tym drogi utwardzone to 35,2 km oraz drogi gruntowe to 28,6 </a:t>
            </a:r>
            <a:r>
              <a:rPr lang="pl-PL" sz="2600" dirty="0" err="1" smtClean="0">
                <a:latin typeface="Monotype Corsiva" pitchFamily="66" charset="0"/>
              </a:rPr>
              <a:t>km</a:t>
            </a:r>
            <a:r>
              <a:rPr lang="pl-PL" sz="2600" dirty="0" smtClean="0">
                <a:latin typeface="Monotype Corsiva" pitchFamily="66" charset="0"/>
              </a:rPr>
              <a:t>. Drogi lokalne miejskie to 53 ulice o łącznej długości 19 km, w tym 17 km o nawierzchni twardej, a 15 km o nawierzchni ulepszonej, bitumicznej.</a:t>
            </a:r>
            <a:endParaRPr lang="pl-PL" sz="2600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4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571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Historia kultury </a:t>
            </a:r>
            <a:br>
              <a:rPr lang="pl-PL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pl-PL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i sportu</a:t>
            </a:r>
            <a:endParaRPr lang="pl-PL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Oświata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928802"/>
            <a:ext cx="8229600" cy="3900502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dirty="0" smtClean="0">
                <a:latin typeface="Monotype Corsiva" pitchFamily="66" charset="0"/>
              </a:rPr>
              <a:t>Praszka jest głównym ośrodkiem kulturalno-oświatowym w gminie. W mieście istnieją trzy szkoły podstawowe, jedno gimnazjum, zespół szkół i zespół szkół </a:t>
            </a:r>
            <a:r>
              <a:rPr lang="pl-PL" dirty="0" err="1" smtClean="0">
                <a:latin typeface="Monotype Corsiva" pitchFamily="66" charset="0"/>
              </a:rPr>
              <a:t>ponadgimnazjalnych</a:t>
            </a:r>
            <a:r>
              <a:rPr lang="pl-PL" dirty="0" smtClean="0">
                <a:latin typeface="Monotype Corsiva" pitchFamily="66" charset="0"/>
              </a:rPr>
              <a:t>. Ponadto na terenach wiejskich jest pięć szkół podstawowych. W Praszce działają cztery przedszkola, w tym specjalne oraz Sióstr Felicjanek.</a:t>
            </a:r>
            <a:endParaRPr lang="pl-PL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19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Herb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1472" y="1428712"/>
            <a:ext cx="4857784" cy="542928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	W środku białego pola, między dwoma basztami, na kładce, kroczący czarny kozioł, ze złotymi rogami i podniesioną przednią prawą nogą, zwrócony w prawo. Każda z baszt zakończona trzema blankami i gotyckim daszkiem, zwieńczonym złotą kulą. W każdej z nich, widnieje jeden otwór strzelniczy, u podstawy natomiast skośny fragment muru obronnego. Baszty, mury i kładka o barwie czerwonej, daszki baszt niebieskie.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1986" name="Picture 2" descr="Plik:POL Praszka COA.sv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5434" y="1500174"/>
            <a:ext cx="3658566" cy="434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2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  0.125 0.16651  C 0.125 0.25843  0.069 0.33302  0 0.33302  C -0.069 0.33302  -0.125 0.25843  -0.125 0.16651  C -0.125 0.0746  -0.069 0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Zespół Pieśni Ludowej „PROSNA”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285860"/>
            <a:ext cx="8715404" cy="557214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	 </a:t>
            </a:r>
            <a:r>
              <a:rPr lang="pl-PL" b="1" dirty="0" smtClean="0">
                <a:latin typeface="Monotype Corsiva" pitchFamily="66" charset="0"/>
              </a:rPr>
              <a:t>Zespół Pieśni Ludowej „PROSNA”,</a:t>
            </a:r>
            <a:r>
              <a:rPr lang="pl-PL" dirty="0" smtClean="0">
                <a:latin typeface="Monotype Corsiva" pitchFamily="66" charset="0"/>
              </a:rPr>
              <a:t> działający od 1995 r. w swoim repertuarze przedstawia pieśni zaczerpnięte przede wszystkim z folkloru dawnej wsi polskiej. Śpiewa także pieśni patriotyczne oraz żołnierskie z różnych okresów historycznych. Treść pieśni ludowych podkreślona jest bogatą choreografią. Zespół bierze udział w konkursach i przeglądach folklorystycznych. Do osiągnięć zespołu należą: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- 1999 r. - I miejsce na „XI Opolskim Święcie Pieśni Ludowej” w Gogolinie,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- 2000 r. - I miejsce na „V Wojewódzkim Przeglądzie Amatorskiej Twórczości Artystycznej - Wiatraki 2000” w Namysłowie,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- 2001 r. - III miejsce na „XII Opolskim Święcie Pieśni Ludowej” w Gogolinie.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Występuje gościnnie na imprezach organizowanych w gminie, powiecie, województwie i poza jego granicami. W skład zespołu wchodzi 10 pań i 4 panów. Śpiewają przy akompaniamencie czteroosobowej kapeli ludowej.</a:t>
            </a:r>
            <a:br>
              <a:rPr lang="pl-PL" dirty="0" smtClean="0">
                <a:latin typeface="Monotype Corsiva" pitchFamily="66" charset="0"/>
              </a:rPr>
            </a:br>
            <a:endParaRPr lang="pl-PL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4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Biblioteka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dirty="0" smtClean="0">
                <a:latin typeface="Monotype Corsiva" pitchFamily="66" charset="0"/>
              </a:rPr>
              <a:t>Biblioteka w swoich zbiorach posiada prawie 21 tysięcy woluminów, bogaty księgozbiór podręczny i wolny dostęp do półek.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	Do cennych nabytków biblioteki należą Encyklopedia Powszechna S. </a:t>
            </a:r>
            <a:r>
              <a:rPr lang="pl-PL" dirty="0" err="1" smtClean="0">
                <a:latin typeface="Monotype Corsiva" pitchFamily="66" charset="0"/>
              </a:rPr>
              <a:t>Olgelbranda</a:t>
            </a:r>
            <a:r>
              <a:rPr lang="pl-PL" dirty="0" smtClean="0">
                <a:latin typeface="Monotype Corsiva" pitchFamily="66" charset="0"/>
              </a:rPr>
              <a:t> z ilustracjami, i mapami z lat 1899–1904, tomy 1-16 oraz najnowsza Wielka Encyklopedia PWN, tomy 1-30.</a:t>
            </a:r>
          </a:p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	Biblioteka Publiczna Miasta i Gminy w Praszce posiada cztery filie biblioteczne: w Ganie, Kowalach, Strojcu i </a:t>
            </a:r>
            <a:r>
              <a:rPr lang="pl-PL" dirty="0" err="1" smtClean="0">
                <a:latin typeface="Monotype Corsiva" pitchFamily="66" charset="0"/>
              </a:rPr>
              <a:t>Wierzbiu</a:t>
            </a:r>
            <a:r>
              <a:rPr lang="pl-PL" dirty="0" smtClean="0">
                <a:latin typeface="Monotype Corsiva" pitchFamily="66" charset="0"/>
              </a:rPr>
              <a:t>.</a:t>
            </a:r>
          </a:p>
          <a:p>
            <a:pPr>
              <a:buNone/>
            </a:pPr>
            <a:endParaRPr lang="pl-PL" dirty="0" smtClean="0">
              <a:latin typeface="Monotype Corsiva" pitchFamily="66" charset="0"/>
            </a:endParaRPr>
          </a:p>
        </p:txBody>
      </p:sp>
      <p:pic>
        <p:nvPicPr>
          <p:cNvPr id="5" name="Hymn_UE - Oda (ins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643966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0"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Kino „POLONEZ”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44" y="1214422"/>
            <a:ext cx="4714908" cy="542928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	Upowszechnianiem sztuki filmowej zajmowało się rozbudowane i   zmodernizowane w 1972r. kino „Polonez”. Pomimo złego stanu technicznego budynku, dzięki zaangażowaniu grupy ludzi kino istnieje i możemy w nim oglądać ciekawe filmy. Praszka jest głównym ośrodkiem oświatowym w gminie. Ma również halę sportową "Kotwica", stadion oraz basen kryty z sauną.</a:t>
            </a:r>
            <a:endParaRPr lang="pl-PL" dirty="0">
              <a:latin typeface="Monotype Corsiva" pitchFamily="66" charset="0"/>
            </a:endParaRPr>
          </a:p>
        </p:txBody>
      </p:sp>
      <p:pic>
        <p:nvPicPr>
          <p:cNvPr id="40962" name="Picture 2" descr="opis: Kino Polonez&#10;&#10;rozmiar: 57,00 KB &#10;pobrań: 5353 &#10;data: 2008-01-03 15:21: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357430"/>
            <a:ext cx="4143404" cy="24502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Miejsko-Gminny Ośrodek Kultury i Sportu</a:t>
            </a:r>
            <a:endParaRPr lang="pl-PL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357298"/>
            <a:ext cx="5043494" cy="52578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	Mieści się w zaadaptowanym do działalności kulturalnej budynku synagogi.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Dysponuje salą widowiskową (ok.300 miejsc) z antresolą , dość dużą sceną z garderobą, niewielką salą plastyczną, małą salą (świetlicą) oraz pracownią komputerową.  </a:t>
            </a:r>
            <a:br>
              <a:rPr lang="pl-PL" dirty="0" smtClean="0">
                <a:latin typeface="Monotype Corsiva" pitchFamily="66" charset="0"/>
              </a:rPr>
            </a:br>
            <a:r>
              <a:rPr lang="pl-PL" dirty="0" smtClean="0">
                <a:latin typeface="Monotype Corsiva" pitchFamily="66" charset="0"/>
              </a:rPr>
              <a:t>Dom Kultury, to również główna siedziba Miejsko-Gminnego Ośrodka Kultury i Sportu gdzie mieści się administracja i księgowość.</a:t>
            </a:r>
            <a:endParaRPr lang="pl-PL" dirty="0">
              <a:latin typeface="Monotype Corsiva" pitchFamily="66" charset="0"/>
            </a:endParaRPr>
          </a:p>
        </p:txBody>
      </p:sp>
      <p:pic>
        <p:nvPicPr>
          <p:cNvPr id="39938" name="Picture 2" descr="http://www.mgokis.praszka.pl/galeria/12414538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2285992"/>
            <a:ext cx="3619525" cy="27146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3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Muzeum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	Muzeum w Praszce zostało powołane do życia z inicjatywy prof. dr hab. Konrada Jażdżewskiego, dyrektora Muzeum Archeologicznego i Etnograficznego w Łodzi. Na ten cel profesor przekazał kamienicę przy Placu Grunwaldzkim 15. Uroczyste otwarcie Muzeum w Praszce nastąpiło w dniu 8 maja 1980 r. w obecności wielu zaproszonych gości.</a:t>
            </a:r>
          </a:p>
        </p:txBody>
      </p:sp>
    </p:spTree>
  </p:cSld>
  <p:clrMapOvr>
    <a:masterClrMapping/>
  </p:clrMapOvr>
  <p:transition advClick="0" advTm="18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643182"/>
            <a:ext cx="8229600" cy="1143000"/>
          </a:xfrm>
        </p:spPr>
        <p:txBody>
          <a:bodyPr>
            <a:noAutofit/>
          </a:bodyPr>
          <a:lstStyle/>
          <a:p>
            <a:r>
              <a:rPr lang="pl-PL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Towarzystwo Przyjaciół Praszki</a:t>
            </a:r>
            <a:endParaRPr lang="pl-PL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Cele działalności TPP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b="1" i="1" u="sng" dirty="0" smtClean="0">
                <a:latin typeface="Monotype Corsiva" pitchFamily="66" charset="0"/>
              </a:rPr>
              <a:t>Cele działalności TPP:</a:t>
            </a:r>
            <a:endParaRPr lang="pl-PL" dirty="0" smtClean="0">
              <a:latin typeface="Monotype Corsiva" pitchFamily="66" charset="0"/>
            </a:endParaRPr>
          </a:p>
          <a:p>
            <a:r>
              <a:rPr lang="pl-PL" dirty="0" smtClean="0">
                <a:latin typeface="Monotype Corsiva" pitchFamily="66" charset="0"/>
              </a:rPr>
              <a:t>Propagowanie lokalnego patriotyzmu </a:t>
            </a:r>
          </a:p>
          <a:p>
            <a:r>
              <a:rPr lang="pl-PL" dirty="0" smtClean="0">
                <a:latin typeface="Monotype Corsiva" pitchFamily="66" charset="0"/>
              </a:rPr>
              <a:t>Pielęgnowanie lokalnych tradycji</a:t>
            </a:r>
          </a:p>
          <a:p>
            <a:r>
              <a:rPr lang="pl-PL" dirty="0" smtClean="0">
                <a:latin typeface="Monotype Corsiva" pitchFamily="66" charset="0"/>
              </a:rPr>
              <a:t>Upowszechnianie wiedzy o gminie Praszka. </a:t>
            </a:r>
          </a:p>
          <a:p>
            <a:r>
              <a:rPr lang="pl-PL" dirty="0" smtClean="0">
                <a:latin typeface="Monotype Corsiva" pitchFamily="66" charset="0"/>
              </a:rPr>
              <a:t>Podejmowanie współpracy z organami władzy publicznej, pracodawcami oraz organizacjami pozarządowymi, środkami masowego przekazu, kościołami i związkami wyznaniowymi. </a:t>
            </a:r>
          </a:p>
        </p:txBody>
      </p:sp>
    </p:spTree>
  </p:cSld>
  <p:clrMapOvr>
    <a:masterClrMapping/>
  </p:clrMapOvr>
  <p:transition advClick="0" advTm="1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Historia Towarzystwa Przyjaciół Praszki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44" y="1600200"/>
            <a:ext cx="8715436" cy="482919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pl-PL" sz="3600" dirty="0" smtClean="0">
                <a:latin typeface="Monotype Corsiva" pitchFamily="66" charset="0"/>
              </a:rPr>
              <a:t>	Towarzystwo Przyjaciół Praszki założone zostało z inicjatywy Zofii </a:t>
            </a:r>
            <a:r>
              <a:rPr lang="pl-PL" sz="3600" dirty="0" err="1" smtClean="0">
                <a:latin typeface="Monotype Corsiva" pitchFamily="66" charset="0"/>
              </a:rPr>
              <a:t>Żłobińskiej</a:t>
            </a:r>
            <a:r>
              <a:rPr lang="pl-PL" sz="3600" dirty="0" smtClean="0">
                <a:latin typeface="Monotype Corsiva" pitchFamily="66" charset="0"/>
              </a:rPr>
              <a:t>. Inauguracyjne zebranie odbyło się 08.11.1990 w składzie 12 osób, zgodnie z wymogami sądowymi grupę powiększono do 18 osób.</a:t>
            </a:r>
            <a:br>
              <a:rPr lang="pl-PL" sz="3600" dirty="0" smtClean="0">
                <a:latin typeface="Monotype Corsiva" pitchFamily="66" charset="0"/>
              </a:rPr>
            </a:br>
            <a:r>
              <a:rPr lang="pl-PL" sz="3600" dirty="0" smtClean="0">
                <a:latin typeface="Monotype Corsiva" pitchFamily="66" charset="0"/>
              </a:rPr>
              <a:t>Osobowość prawną otrzymało TPP w dn.08.04.1991 roku w Sądzie Wojewódzkim w Częstochowie.</a:t>
            </a:r>
          </a:p>
          <a:p>
            <a:pPr>
              <a:buNone/>
            </a:pPr>
            <a:r>
              <a:rPr lang="pl-PL" sz="3600" dirty="0" smtClean="0">
                <a:latin typeface="Monotype Corsiva" pitchFamily="66" charset="0"/>
              </a:rPr>
              <a:t>	W październiku 2008 roku TPP zostało wpisane do Krajowego Rejestru Sądowego jako organizacja pożytku publicznego.</a:t>
            </a:r>
          </a:p>
          <a:p>
            <a:pPr>
              <a:buNone/>
            </a:pPr>
            <a:endParaRPr lang="pl-PL" sz="3600" dirty="0" smtClean="0">
              <a:latin typeface="Monotype Corsiva" pitchFamily="66" charset="0"/>
            </a:endParaRPr>
          </a:p>
        </p:txBody>
      </p:sp>
      <p:pic>
        <p:nvPicPr>
          <p:cNvPr id="5" name="Hymn_UE - Oda (ins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8572528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21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0"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Osiągnięcia TPP: Dzień Praszki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2214554"/>
            <a:ext cx="8001056" cy="34290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4000" dirty="0" smtClean="0">
                <a:latin typeface="Monotype Corsiva" pitchFamily="66" charset="0"/>
              </a:rPr>
              <a:t>	Na wniosek Towarzystwa Przyjaciół Praszki Rada Miejska w Praszce Uchwałą 13/II/1993 z 06.03.1993 r. ustanowiła dzień 7 maja Dniem Praszki.</a:t>
            </a:r>
          </a:p>
        </p:txBody>
      </p:sp>
    </p:spTree>
  </p:cSld>
  <p:clrMapOvr>
    <a:masterClrMapping/>
  </p:clrMapOvr>
  <p:transition advClick="0" advTm="8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Pomnik zagłady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186766" cy="190023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sz="4000" dirty="0" smtClean="0">
                <a:latin typeface="Monotype Corsiva" pitchFamily="66" charset="0"/>
              </a:rPr>
              <a:t>	TPP ufundowało na cmentarzu żydowskim pomnik, upamiętniający miejsce zagłady </a:t>
            </a:r>
            <a:r>
              <a:rPr lang="pl-PL" sz="4000" dirty="0" err="1" smtClean="0">
                <a:latin typeface="Monotype Corsiva" pitchFamily="66" charset="0"/>
              </a:rPr>
              <a:t>praszkowskich</a:t>
            </a:r>
            <a:r>
              <a:rPr lang="pl-PL" sz="4000" dirty="0" smtClean="0">
                <a:latin typeface="Monotype Corsiva" pitchFamily="66" charset="0"/>
              </a:rPr>
              <a:t> Żydów.</a:t>
            </a:r>
            <a:endParaRPr lang="pl-PL" sz="4000" dirty="0">
              <a:latin typeface="Monotype Corsiva" pitchFamily="66" charset="0"/>
            </a:endParaRPr>
          </a:p>
        </p:txBody>
      </p:sp>
      <p:pic>
        <p:nvPicPr>
          <p:cNvPr id="34818" name="Picture 2" descr="Kliknij, aby zamknąć&#10;&#10;rozmiar: 75,17 KB &#10;pobrań: 189 &#10;data: 2009-01-15 11:35: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3786190"/>
            <a:ext cx="3357554" cy="27112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Gmina Praszka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3600" dirty="0" smtClean="0"/>
              <a:t>	</a:t>
            </a:r>
            <a:r>
              <a:rPr lang="pl-PL" sz="3600" dirty="0" smtClean="0">
                <a:latin typeface="Monotype Corsiva" pitchFamily="66" charset="0"/>
              </a:rPr>
              <a:t>Gmina Praszka jest gminą miejsko-wiejską o charakterze przemysłowo-rolniczym. Obecnie gmina Praszka liczy 14519 mieszkańców, z czego 8716 to mieszkańcy miasta. Miasto położone jest w centrum regionu rolniczego, dla którego stanowi bazę zaopatrzeniową i usługową, a także ośrodek kulturalno-oświatowy. </a:t>
            </a:r>
            <a:endParaRPr lang="pl-PL" sz="3600" dirty="0"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22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Renowacja kolei wąskotorowej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4543428" cy="4972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4000" dirty="0" smtClean="0"/>
              <a:t>	</a:t>
            </a:r>
            <a:r>
              <a:rPr lang="pl-PL" sz="4000" dirty="0" smtClean="0">
                <a:latin typeface="Monotype Corsiva" pitchFamily="66" charset="0"/>
              </a:rPr>
              <a:t>We współpracy z Muzeum i Zespołem Szkół </a:t>
            </a:r>
            <a:r>
              <a:rPr lang="pl-PL" sz="4000" dirty="0" err="1" smtClean="0">
                <a:latin typeface="Monotype Corsiva" pitchFamily="66" charset="0"/>
              </a:rPr>
              <a:t>Ponadgimnazjalnych</a:t>
            </a:r>
            <a:r>
              <a:rPr lang="pl-PL" sz="4000" dirty="0" smtClean="0">
                <a:latin typeface="Monotype Corsiva" pitchFamily="66" charset="0"/>
              </a:rPr>
              <a:t> w Praszce dokonano renowacji kolejki wąskotorowej. </a:t>
            </a:r>
          </a:p>
        </p:txBody>
      </p:sp>
      <p:pic>
        <p:nvPicPr>
          <p:cNvPr id="33794" name="Picture 2" descr="Kliknij, aby zamknąć&#10;&#10;rozmiar: 79,33 KB &#10;pobrań: 205 &#10;data: 2009-01-15 11:19: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143116"/>
            <a:ext cx="4143372" cy="291589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Na pamiątkę…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4471990" cy="504351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>
                <a:latin typeface="Monotype Corsiva" pitchFamily="66" charset="0"/>
              </a:rPr>
              <a:t>	Odsłonięcie dnia 14.02.1999r. w 5-tą rocznicę śmierci ks. Błażeja Kawalca (01.02.1909r. –14.02.1994) tablicy pamiątkowej w kościele p.w. Wniebowzięcia Najświętszej Maryi Panny w Praszce. Gośćmi TPP była najbliższa rodzina zmarłego kapłana.</a:t>
            </a:r>
          </a:p>
        </p:txBody>
      </p:sp>
      <p:pic>
        <p:nvPicPr>
          <p:cNvPr id="32770" name="Picture 2" descr="Kliknij, aby zamknąć&#10;&#10;rozmiar: 50,63 KB &#10;pobrań: 177 &#10;data: 2009-01-15 11:43: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2285992"/>
            <a:ext cx="3857620" cy="270033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 txBox="1">
            <a:spLocks noChangeArrowheads="1"/>
          </p:cNvSpPr>
          <p:nvPr/>
        </p:nvSpPr>
        <p:spPr bwMode="auto">
          <a:xfrm>
            <a:off x="285720" y="1571612"/>
            <a:ext cx="8710614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pl-PL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itchFamily="82" charset="0"/>
              </a:rPr>
              <a:t>Wykonali: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pl-PL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itchFamily="82" charset="0"/>
              </a:rPr>
              <a:t>Uczestnicy projektu NTUE</a:t>
            </a:r>
          </a:p>
        </p:txBody>
      </p:sp>
      <p:pic>
        <p:nvPicPr>
          <p:cNvPr id="8" name="Obraz 10" descr="head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4929198"/>
            <a:ext cx="1438275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2786058"/>
            <a:ext cx="8229600" cy="1143000"/>
          </a:xfrm>
        </p:spPr>
        <p:txBody>
          <a:bodyPr/>
          <a:lstStyle/>
          <a:p>
            <a:r>
              <a:rPr lang="pl-PL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Praszka uwieczniona</a:t>
            </a:r>
            <a:endParaRPr lang="pl-PL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Rynek w Praszce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7586" name="Picture 2" descr="http://www.zsp.praszka.pl/zsp_new/pictures/jpg/19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14488"/>
            <a:ext cx="6776727" cy="42862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Brama getta żydowskiego w Praszce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9634" name="Picture 2" descr="http://www.sztetl.org.pl/getfile2.php?class=image&amp;m=&amp;x=400&amp;y=300&amp;id=99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643050"/>
            <a:ext cx="6540099" cy="464347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Stacja kolei wąskotorowej w 1919r.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0658" name="Picture 2" descr="Waskotorow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071678"/>
            <a:ext cx="7060519" cy="32861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Ulica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Senatorska </a:t>
            </a: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w 1963r.</a:t>
            </a: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1682" name="Picture 2" descr="Ul. Senators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643050"/>
            <a:ext cx="6830723" cy="428628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326</Words>
  <Application>Microsoft Office PowerPoint</Application>
  <PresentationFormat>Pokaz na ekranie (4:3)</PresentationFormat>
  <Paragraphs>85</Paragraphs>
  <Slides>42</Slides>
  <Notes>3</Notes>
  <HiddenSlides>0</HiddenSlides>
  <MMClips>5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4" baseType="lpstr">
      <vt:lpstr>Motyw pakietu Office</vt:lpstr>
      <vt:lpstr>Obraz - mapa bitowa</vt:lpstr>
      <vt:lpstr>Praszka - dzieje i ciekawe miejsca miasta</vt:lpstr>
      <vt:lpstr>Położenie geograficzne</vt:lpstr>
      <vt:lpstr>Herb</vt:lpstr>
      <vt:lpstr>Gmina Praszka</vt:lpstr>
      <vt:lpstr>Praszka uwieczniona</vt:lpstr>
      <vt:lpstr>Rynek w Praszce</vt:lpstr>
      <vt:lpstr>Brama getta żydowskiego w Praszce</vt:lpstr>
      <vt:lpstr>Stacja kolei wąskotorowej w 1919r.</vt:lpstr>
      <vt:lpstr>Ulica Senatorska w 1963r.</vt:lpstr>
      <vt:lpstr>Plac grunwaldzki w 1963r.</vt:lpstr>
      <vt:lpstr>Kościół pw. Wniebowzięcia NMP</vt:lpstr>
      <vt:lpstr>Kościół pw. Wniebowzięcia NMP</vt:lpstr>
      <vt:lpstr>Defilada Oddziału Straży Granicznej 3-go maja 1939r.</vt:lpstr>
      <vt:lpstr>Zabytki w Praszce</vt:lpstr>
      <vt:lpstr>Kościół pw. Wniebowzięcia NMP</vt:lpstr>
      <vt:lpstr>Kolej wąskotorowa relacji Praszka-Wieluń</vt:lpstr>
      <vt:lpstr>Kapliczka przy ul. 3 Maja</vt:lpstr>
      <vt:lpstr>Kapliczka św. Jana Nepomucena</vt:lpstr>
      <vt:lpstr>Dawna synagoga żydowska</vt:lpstr>
      <vt:lpstr>Kamień upamiętniający 600-lecie miasta</vt:lpstr>
      <vt:lpstr>Zabytkowa studnia życia</vt:lpstr>
      <vt:lpstr>Tablice pamiątkowe</vt:lpstr>
      <vt:lpstr>Dawny dworzec kolejowy</vt:lpstr>
      <vt:lpstr>Cmentarz żydowski „Kirkut”</vt:lpstr>
      <vt:lpstr>…z gospodarki Praszki</vt:lpstr>
      <vt:lpstr>Tedrive Poland Sp. z o.o.</vt:lpstr>
      <vt:lpstr>Drogi</vt:lpstr>
      <vt:lpstr>Historia kultury  i sportu</vt:lpstr>
      <vt:lpstr>Oświata</vt:lpstr>
      <vt:lpstr>Zespół Pieśni Ludowej „PROSNA”</vt:lpstr>
      <vt:lpstr>Biblioteka</vt:lpstr>
      <vt:lpstr>Kino „POLONEZ”</vt:lpstr>
      <vt:lpstr>Miejsko-Gminny Ośrodek Kultury i Sportu</vt:lpstr>
      <vt:lpstr>Muzeum</vt:lpstr>
      <vt:lpstr>Towarzystwo Przyjaciół Praszki</vt:lpstr>
      <vt:lpstr>Cele działalności TPP</vt:lpstr>
      <vt:lpstr>Historia Towarzystwa Przyjaciół Praszki</vt:lpstr>
      <vt:lpstr>Osiągnięcia TPP: Dzień Praszki</vt:lpstr>
      <vt:lpstr>Pomnik zagłady</vt:lpstr>
      <vt:lpstr>Renowacja kolei wąskotorowej</vt:lpstr>
      <vt:lpstr>Na pamiątkę…</vt:lpstr>
      <vt:lpstr>Slajd 42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Praszka - moja mała ojczyzna</dc:title>
  <cp:lastModifiedBy>Krzysztof Knaga</cp:lastModifiedBy>
  <cp:revision>83</cp:revision>
  <dcterms:created xsi:type="dcterms:W3CDTF">2009-11-22T11:38:41Z</dcterms:created>
  <dcterms:modified xsi:type="dcterms:W3CDTF">2010-04-28T17:41:55Z</dcterms:modified>
</cp:coreProperties>
</file>