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262" r:id="rId7"/>
    <p:sldId id="311" r:id="rId8"/>
    <p:sldId id="264" r:id="rId9"/>
    <p:sldId id="269" r:id="rId10"/>
    <p:sldId id="271" r:id="rId11"/>
    <p:sldId id="265" r:id="rId12"/>
    <p:sldId id="313" r:id="rId13"/>
    <p:sldId id="314" r:id="rId14"/>
    <p:sldId id="266" r:id="rId15"/>
    <p:sldId id="268" r:id="rId16"/>
    <p:sldId id="270" r:id="rId17"/>
    <p:sldId id="272" r:id="rId18"/>
    <p:sldId id="274" r:id="rId19"/>
    <p:sldId id="275" r:id="rId20"/>
    <p:sldId id="276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4" r:id="rId40"/>
    <p:sldId id="305" r:id="rId41"/>
    <p:sldId id="301" r:id="rId42"/>
    <p:sldId id="315" r:id="rId43"/>
    <p:sldId id="302" r:id="rId44"/>
    <p:sldId id="303" r:id="rId45"/>
    <p:sldId id="306" r:id="rId46"/>
    <p:sldId id="307" r:id="rId47"/>
    <p:sldId id="316" r:id="rId48"/>
    <p:sldId id="317" r:id="rId49"/>
    <p:sldId id="308" r:id="rId50"/>
    <p:sldId id="310" r:id="rId51"/>
    <p:sldId id="312" r:id="rId5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5617" autoAdjust="0"/>
    <p:restoredTop sz="94268" autoAdjust="0"/>
  </p:normalViewPr>
  <p:slideViewPr>
    <p:cSldViewPr>
      <p:cViewPr>
        <p:scale>
          <a:sx n="80" d="100"/>
          <a:sy n="80" d="100"/>
        </p:scale>
        <p:origin x="6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10A5B8-70D9-4FBE-AB13-CA8CFB20111D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7DC525-F197-4823-8BC3-11F63595F0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7DC525-F197-4823-8BC3-11F63595F0EC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upa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Dowolny kształt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Łącznik prosty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11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B83E07E-54C4-4A83-AEEC-342C7CF1197B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12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5797097-8622-49B9-B15F-43BE63FC06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9FCC8-AC2F-4535-9420-05D9F117F14C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FAA4-0944-4B0D-A424-3D83C92275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FEDA-E2D1-4C18-8FF1-E4F8A9E52476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47B1D-03A7-4832-98B9-6A44A70B82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2EB0-3E4C-490B-88BF-52E496F03259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C72C2-0D6C-460B-83F4-31E5B6D1ED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Pag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F14D0A-A05A-40CB-8C46-A3236B2006E5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1CCCC3-9C5D-4814-87D0-7DEBD1AAB9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341496-5AA3-4158-892D-FBC637196FBF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11270E-E854-401D-B8B7-128B0E6DC1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6B54064-00CA-460B-91C0-B50767A5EF6E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7AB12E-FD83-4D68-9F8D-A443E1738D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E302A7-E529-4C6E-8310-C26AB6A1F07F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EAE5F2-48BF-49A2-8911-3E2E12A4BC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A3E9-63C7-43AB-8169-D20BF5AF9EC7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2369B-618D-4403-B8CA-DDDA4D715D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med" advTm="8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C4FE1D-95DA-4298-A74C-90DC64C7ADDD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BF8598-B6DD-471E-AF7F-17D86C392B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olny kształt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Dowolny kształt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Trójkąt prostokątny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g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Pag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593B107-F283-4EF9-A34F-AB5EB0F9AF7B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12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6406F7B-4028-4AB2-906B-FA5253BEB9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64000">
              <a:schemeClr val="bg2">
                <a:lumMod val="50000"/>
              </a:schemeClr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122B9A7-D861-43E1-897F-89B2CE7B5418}" type="datetimeFigureOut">
              <a:rPr lang="pl-PL"/>
              <a:pPr>
                <a:defRPr/>
              </a:pPr>
              <a:t>2010-04-30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06FF6BB-B0F6-4605-8520-6FF4AB91EC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3" r:id="rId2"/>
    <p:sldLayoutId id="2147483768" r:id="rId3"/>
    <p:sldLayoutId id="2147483769" r:id="rId4"/>
    <p:sldLayoutId id="2147483770" r:id="rId5"/>
    <p:sldLayoutId id="2147483771" r:id="rId6"/>
    <p:sldLayoutId id="2147483764" r:id="rId7"/>
    <p:sldLayoutId id="2147483772" r:id="rId8"/>
    <p:sldLayoutId id="2147483773" r:id="rId9"/>
    <p:sldLayoutId id="2147483765" r:id="rId10"/>
    <p:sldLayoutId id="2147483766" r:id="rId11"/>
  </p:sldLayoutIdLst>
  <p:transition spd="med" advTm="8000">
    <p:cut thruBlk="1"/>
  </p:transition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Praszka</a:t>
            </a:r>
            <a:endParaRPr lang="pl-PL" sz="5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42910" y="1214422"/>
            <a:ext cx="78791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7200" b="1" spc="50" dirty="0" smtClean="0">
                <a:ln w="11430">
                  <a:solidFill>
                    <a:srgbClr val="C00000"/>
                  </a:solidFill>
                </a:ln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Moje miasto</a:t>
            </a:r>
            <a:endParaRPr lang="pl-PL" sz="7200" b="1" spc="50" dirty="0">
              <a:ln w="11430">
                <a:solidFill>
                  <a:srgbClr val="C00000"/>
                </a:solidFill>
              </a:ln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Obraz 6" descr="hea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5286388"/>
            <a:ext cx="1071570" cy="947647"/>
          </a:xfrm>
          <a:prstGeom prst="rect">
            <a:avLst/>
          </a:prstGeom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Bank PKO SA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357298"/>
            <a:ext cx="5238786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Pogotowie ratunkowe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Obraz 3" descr="100_17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714488"/>
            <a:ext cx="4119590" cy="3089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Straż pożarna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Obraz 3" descr="100_1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714487"/>
            <a:ext cx="5357850" cy="4018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1785926"/>
            <a:ext cx="650085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>
              <a:defRPr/>
            </a:pPr>
            <a:r>
              <a:rPr lang="pl-PL" sz="4800" b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Firmy</a:t>
            </a:r>
            <a:endParaRPr lang="pl-PL" sz="4800" b="1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  <p:pic>
        <p:nvPicPr>
          <p:cNvPr id="3" name="Obraz 2" descr="bip_prasz_1_4_0306261324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342900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pole tekstowe 4"/>
          <p:cNvSpPr txBox="1">
            <a:spLocks noChangeArrowheads="1"/>
          </p:cNvSpPr>
          <p:nvPr/>
        </p:nvSpPr>
        <p:spPr bwMode="auto">
          <a:xfrm>
            <a:off x="7786688" y="6500813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95 -0.57361 C 0.3849 -0.57315 0.36285 -0.57315 0.3408 -0.57222 C 0.31094 -0.57106 0.28108 -0.55995 0.25122 -0.55671 C 0.24393 -0.55463 0.23663 -0.55324 0.229 -0.55208 C 0.21719 -0.54745 0.20538 -0.54468 0.19306 -0.54259 C 0.18091 -0.53819 0.1691 -0.53727 0.15695 -0.53333 C 0.12188 -0.52199 0.08716 -0.51273 0.05122 -0.50856 C 0.03941 -0.50393 0.02865 -0.50231 0.01632 -0.50093 C -0.00052 -0.4956 -0.01788 -0.49491 -0.03489 -0.49028 C -0.04201 -0.48796 -0.06389 -0.47917 -0.06857 -0.47593 C -0.08871 -0.46157 -0.07951 -0.46574 -0.09531 -0.46065 C -0.11319 -0.44606 -0.13229 -0.43333 -0.15 -0.41875 C -0.16441 -0.40694 -0.17656 -0.39167 -0.19184 -0.38148 C -0.20903 -0.35255 -0.23628 -0.33773 -0.25573 -0.31181 C -0.26614 -0.29792 -0.27413 -0.27917 -0.28368 -0.26366 C -0.29635 -0.24306 -0.28246 -0.25625 -0.29184 -0.24815 C -0.29496 -0.24005 -0.29843 -0.23264 -0.30225 -0.22477 C -0.30712 -0.21481 -0.30989 -0.20301 -0.31389 -0.19259 C -0.31736 -0.15208 -0.321 -0.10718 -0.30694 -0.06991 C -0.30069 -0.03542 -0.28298 0.00208 -0.26163 0.02292 C -0.25382 0.03079 -0.25434 0.03472 -0.24531 0.03843 C -0.23264 0.05046 -0.21267 0.04931 -0.19757 0.05093 C -0.14548 0.06713 -0.09062 0.05324 -0.03715 0.05255 C -0.02986 0.04792 -0.02482 0.03912 -0.01857 0.03241 C -0.01701 0.02639 -0.0158 0.02361 -0.01163 0.02014 C -0.0092 0.01389 -0.00781 0.01019 -0.00347 0.00579 C -0.00069 0.00093 -0.00208 0.00278 -3.33333E-6 -3.7037E-6 " pathEditMode="relative" ptsTypes="ffffffffffffffffffffffffff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Termopak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4953003" cy="3714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714488"/>
            <a:ext cx="2571768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TeDrive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5143504" cy="3857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7" y="1857364"/>
            <a:ext cx="2381267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Supermarker</a:t>
            </a: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„SEDAL”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357298"/>
            <a:ext cx="5429256" cy="4071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„Polan” – część ogrodnicza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5619757" cy="4214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2071678"/>
            <a:ext cx="1809763" cy="1357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Supermarket „Biedronka”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5286380" cy="3964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„Feniks”- Sklep Komputerowy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5143504" cy="3857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cene3d>
            <a:camera prst="obliqueBottomRight"/>
            <a:lightRig rig="threePt" dir="t">
              <a:rot lat="0" lon="0" rev="600000"/>
            </a:lightRig>
          </a:scene3d>
        </p:spPr>
        <p:txBody>
          <a:bodyPr>
            <a:scene3d>
              <a:camera prst="obliqueBottomRight"/>
              <a:lightRig rig="threePt" dir="t"/>
            </a:scene3d>
            <a:sp3d extrusionH="57150" prstMaterial="matt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Historia</a:t>
            </a:r>
            <a:endParaRPr lang="pl-PL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granic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5" y="1571612"/>
            <a:ext cx="3571900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357188" y="5357813"/>
            <a:ext cx="37861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100"/>
              <a:t>Hitlerowcy przełamują polską zaporę na granicy. A jak było potem w tym mieście, to wielu jeszcze pamięta</a:t>
            </a: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4429125" y="1428750"/>
            <a:ext cx="35718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600"/>
              <a:t>Pierwsze wzmianki o osadzie pochodzą z 1260, prawa miejskie w 1392 r. W XV ludność miasta trudniła się wytapianiem żelaza z rudy darniowej. Pierwsze dwa wieki istnienia miasta wiążą się z dużym rozwojem gospodarczym, m.in. dzięki położeniu przy granicy ze Śląskiem. Upadek miasta następuje w wyniku wojen w XVII i XVIII wieku. Po upadku powstania styczniowego w 1870 r. Praszka traci prawa miejskie, a odzyskuje je po I wojnie światowej w 1919 r, kiedy wraca w granice Polski.</a:t>
            </a:r>
          </a:p>
        </p:txBody>
      </p:sp>
      <p:sp>
        <p:nvSpPr>
          <p:cNvPr id="11272" name="pole tekstowe 8"/>
          <p:cNvSpPr txBox="1">
            <a:spLocks noChangeArrowheads="1"/>
          </p:cNvSpPr>
          <p:nvPr/>
        </p:nvSpPr>
        <p:spPr bwMode="auto">
          <a:xfrm>
            <a:off x="7858125" y="6488113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Sklep Meblowy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5143504" cy="3857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1500174"/>
            <a:ext cx="7470648" cy="1143000"/>
          </a:xfrm>
        </p:spPr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80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Kościoły w Praszce </a:t>
            </a:r>
            <a:endParaRPr lang="pl-PL" sz="48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bip_prasz_1_4_0306261324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342900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pole tekstowe 4"/>
          <p:cNvSpPr txBox="1">
            <a:spLocks noChangeArrowheads="1"/>
          </p:cNvSpPr>
          <p:nvPr/>
        </p:nvSpPr>
        <p:spPr bwMode="auto">
          <a:xfrm>
            <a:off x="7929563" y="642937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55 -0.62627 C 0.46355 -0.6161 0.44688 -0.60939 0.42483 -0.60731 C 0.40973 -0.60292 0.39462 -0.60153 0.37935 -0.59875 C 0.3599 -0.59135 0.33959 -0.5902 0.31962 -0.5865 C 0.30035 -0.5828 0.28212 -0.57794 0.26251 -0.57609 C 0.23889 -0.57031 0.21268 -0.5717 0.18837 -0.56915 C 0.18282 -0.568 0.17674 -0.56846 0.17153 -0.56568 C 0.16632 -0.56291 0.16146 -0.55851 0.15591 -0.55713 C 0.13924 -0.55319 0.12275 -0.54533 0.10782 -0.53469 C 0.09844 -0.52776 0.08785 -0.5192 0.07935 -0.51041 C 0.07032 -0.50093 0.07813 -0.50578 0.06893 -0.49838 C 0.06146 -0.49237 0.05382 -0.48659 0.04688 -0.47919 C 0.04497 -0.47711 0.04376 -0.4741 0.04167 -0.47225 C 0.03924 -0.46994 0.03629 -0.46901 0.03386 -0.46716 C 0.02969 -0.46393 0.02431 -0.45676 0.02084 -0.45329 C 0.01285 -0.44519 0.00382 -0.44034 -0.00503 -0.43432 C -0.00729 -0.43294 -0.00833 -0.42924 -0.01024 -0.42739 C -0.01944 -0.41813 -0.03368 -0.41582 -0.04409 -0.41004 C -0.05538 -0.40356 -0.06458 -0.39709 -0.07656 -0.39269 C -0.09635 -0.37697 -0.11822 -0.3661 -0.1401 -0.35639 C -0.16493 -0.34529 -0.1401 -0.3543 -0.16093 -0.34251 C -0.16597 -0.33973 -0.17135 -0.33788 -0.17656 -0.33557 C -0.18159 -0.33326 -0.18593 -0.3284 -0.19079 -0.3254 C -0.20624 -0.31638 -0.21406 -0.3106 -0.22847 -0.29764 C -0.24253 -0.28516 -0.25659 -0.27382 -0.26753 -0.25602 C -0.26996 -0.25208 -0.27447 -0.23867 -0.27517 -0.23705 C -0.27916 -0.22664 -0.28454 -0.2167 -0.28819 -0.20583 C -0.29392 -0.18895 -0.28749 -0.20629 -0.2934 -0.1834 C -0.29913 -0.16073 -0.30468 -0.13853 -0.31024 -0.11587 C -0.31475 -0.07748 -0.32308 -0.03261 -0.30902 0.00347 C -0.29114 0.04949 -0.27013 0.07886 -0.2401 0.11077 C -0.21979 0.13228 -0.19826 0.15194 -0.17256 0.15911 C -0.16371 0.16512 -0.15503 0.1672 -0.14531 0.16952 C -0.10833 0.16743 -0.09131 0.16697 -0.06093 0.16073 C -0.0467 0.15263 -0.03038 0.13829 -0.02326 0.11933 C -0.02083 0.09921 -0.0151 0.07978 -0.01024 0.06059 C -0.00972 0.04856 -0.01006 0.03561 -0.00642 0.02405 C -0.00416 0.01688 8.88889E-6 0.00809 8.88889E-6 7.49306E-7 " pathEditMode="relative" ptsTypes="fffffffffffffffffffffffffffffffffffff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Kościół Świętej Rodziny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5357850" cy="4018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0_16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5929322" cy="444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785813" y="5286375"/>
            <a:ext cx="5286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Krzyż giewoncki obok kościoła Świętej Rodziny</a:t>
            </a:r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0_16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7" y="357166"/>
            <a:ext cx="5619789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928688" y="4929188"/>
            <a:ext cx="5357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Nowy kiosk „Nazaret”</a:t>
            </a:r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0_1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00041"/>
            <a:ext cx="5500726" cy="4125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1000125" y="5000625"/>
            <a:ext cx="521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Kapliczka poświęcona Jezusowi</a:t>
            </a:r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0_16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6000760" cy="4500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428625" y="5143500"/>
            <a:ext cx="607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Głowna brama dróżek kalwaryjskich</a:t>
            </a:r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Kalwaria </a:t>
            </a:r>
            <a:r>
              <a:rPr lang="pl-PL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praszkowska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3" y="1357298"/>
            <a:ext cx="5429288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0_16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5715008" cy="4286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571500" y="50006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Kapliczka obok Kościoła</a:t>
            </a:r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Kościół pod wezwaniem </a:t>
            </a:r>
            <a:r>
              <a:rPr lang="pl-PL" sz="4000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Najświetszej</a:t>
            </a:r>
            <a:r>
              <a:rPr lang="pl-PL" sz="400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pl-PL" sz="4000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Maryii</a:t>
            </a:r>
            <a:r>
              <a:rPr lang="pl-PL" sz="400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Panny</a:t>
            </a:r>
            <a:endParaRPr lang="pl-PL" sz="40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4500594" cy="3375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100_1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1643050"/>
            <a:ext cx="2286016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100_1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3286124"/>
            <a:ext cx="1571636" cy="1178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Położenie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mapa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285875"/>
            <a:ext cx="37147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3857625" y="1143000"/>
            <a:ext cx="3929063" cy="4454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050"/>
              <a:t>Miasto i gmina Praszka położone jest w północno-wschodniej części województwa opolskiego. Powierzchnia tej jednostki terytorialnej wynosi 102,8 km2, ludność zaś 14.519 osób, w tym miasto 8.716.</a:t>
            </a:r>
          </a:p>
          <a:p>
            <a:pPr algn="just">
              <a:defRPr/>
            </a:pPr>
            <a:r>
              <a:rPr lang="pl-PL" sz="1050"/>
              <a:t>Siedzibą gminy jest miasto Praszka leżące w środkowo-zachodniej części gminy, w międzyrzeczu Prosny i Wyderki. Pod względem geograficznym obszar gminy należy do Wyżyny Śląskiej, jej północno-wschodniej części, którą jest Obniżenie </a:t>
            </a:r>
            <a:r>
              <a:rPr lang="pl-PL" sz="1050" err="1"/>
              <a:t>Warciańsko-Prośniańskie</a:t>
            </a:r>
            <a:r>
              <a:rPr lang="pl-PL" sz="1050"/>
              <a:t>. Miasto i gmina Praszka położone jest przy trasie Łódź - Opole, w połowie drogi między Wieluniem a Kluczborkiem i Olesnem, w odległości 20 km od tych miast.</a:t>
            </a:r>
          </a:p>
          <a:p>
            <a:pPr algn="just">
              <a:defRPr/>
            </a:pPr>
            <a:r>
              <a:rPr lang="pl-PL" sz="1050"/>
              <a:t>Odległości od innych większych miast wynoszą: Częstochowa, Opole, Sieradz - około 60 km, Katowice, Łódź, Wrocław - około 130 km, Kraków - około 200 km, Poznań - około 230 km, Warszawa - około 240 </a:t>
            </a:r>
            <a:r>
              <a:rPr lang="pl-PL" sz="1050" err="1"/>
              <a:t>km</a:t>
            </a:r>
            <a:r>
              <a:rPr lang="pl-PL" sz="1050"/>
              <a:t>.</a:t>
            </a:r>
          </a:p>
          <a:p>
            <a:pPr algn="just">
              <a:defRPr/>
            </a:pPr>
            <a:r>
              <a:rPr lang="pl-PL" sz="1050"/>
              <a:t>Dostępność do lotnisk przedstawia się następująco: Katowice-Pyrzowice - około 120 km, Wrocław - około 140 km, Kraków - około 200 km, Poznań - około 230 km, Warszawa - około 240 </a:t>
            </a:r>
            <a:r>
              <a:rPr lang="pl-PL" sz="1050" err="1"/>
              <a:t>km</a:t>
            </a:r>
            <a:r>
              <a:rPr lang="pl-PL" sz="1050"/>
              <a:t>.</a:t>
            </a:r>
          </a:p>
          <a:p>
            <a:pPr algn="just">
              <a:defRPr/>
            </a:pPr>
            <a:r>
              <a:rPr lang="pl-PL" sz="1050"/>
              <a:t>Do najbliższej autostrady z Praszki jest około 75 </a:t>
            </a:r>
            <a:r>
              <a:rPr lang="pl-PL" sz="1050" err="1"/>
              <a:t>km</a:t>
            </a:r>
            <a:r>
              <a:rPr lang="pl-PL" sz="1050"/>
              <a:t>. Przez Praszkę przebiegają dwie drogi krajowe: nr 45 (Granica Państwa - Chałupki - Krzyżanowice - Racibórz - Opole - Kluczbork - Praszka - Wieluń - Złoczew) i nr 42 (</a:t>
            </a:r>
            <a:r>
              <a:rPr lang="pl-PL" sz="1050" err="1"/>
              <a:t>Namysłów-Kluczbork-Praszka-Pajęczno-Radomsko-Skarżysko</a:t>
            </a:r>
            <a:r>
              <a:rPr lang="pl-PL" sz="1050"/>
              <a:t> Kamienna-Rudnik). Miasto posiada zatem dogodne położenie komunikacyjne. </a:t>
            </a:r>
          </a:p>
        </p:txBody>
      </p:sp>
      <p:sp>
        <p:nvSpPr>
          <p:cNvPr id="12293" name="pole tekstowe 4"/>
          <p:cNvSpPr txBox="1">
            <a:spLocks noChangeArrowheads="1"/>
          </p:cNvSpPr>
          <p:nvPr/>
        </p:nvSpPr>
        <p:spPr bwMode="auto">
          <a:xfrm>
            <a:off x="7786688" y="6488113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Główny Ołtarz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4667251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100_17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09" y="2714620"/>
            <a:ext cx="4096083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Ambona   i  Pieta  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9" y="1428736"/>
            <a:ext cx="4105653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100_17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09" y="2714620"/>
            <a:ext cx="4096083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470648" cy="1143000"/>
          </a:xfrm>
        </p:spPr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Szkoły w Praszce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bip_prasz_1_4_0306261324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64305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pole tekstowe 4"/>
          <p:cNvSpPr txBox="1">
            <a:spLocks noChangeArrowheads="1"/>
          </p:cNvSpPr>
          <p:nvPr/>
        </p:nvSpPr>
        <p:spPr bwMode="auto">
          <a:xfrm>
            <a:off x="8001000" y="65008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1857356" y="3714752"/>
            <a:ext cx="53578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Praszka jest głównym ośrodkiem kulturalno-oświatowym w gminie. W mieście istnieją trzy szkoły podstawowe, jedno gimnazjum, zespół szkół i zespół szkół </a:t>
            </a:r>
            <a:r>
              <a:rPr lang="pl-PL" dirty="0" err="1"/>
              <a:t>ponadgimnazjalnych</a:t>
            </a:r>
            <a:r>
              <a:rPr lang="pl-PL" dirty="0"/>
              <a:t>.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Praszce działają cztery przedszkola, w tym specjalne oraz Sióstr Felicjanek.</a:t>
            </a:r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05 -0.54301 C 0.11546 -0.49815 -0.19114 -0.45328 -0.29999 -0.34944 C -0.40885 -0.2456 -0.27048 -0.00162 -0.23107 0.07979 C -0.19166 0.1612 -0.10225 0.15172 -0.06371 0.13853 C -0.02517 0.12535 -0.01267 0.06268 8.33333E-6 -3.10823E-6 " pathEditMode="relative" ptsTypes="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0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Publiczne Gimnazjum </a:t>
            </a:r>
            <a:r>
              <a:rPr lang="pl-PL" sz="40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40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4000" dirty="0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im.Ojca</a:t>
            </a:r>
            <a:r>
              <a:rPr lang="pl-PL" sz="40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pl-PL" sz="4000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Świętego Jana Pawła II</a:t>
            </a:r>
            <a:endParaRPr lang="pl-PL" sz="4000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5429256" cy="4071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2357430"/>
            <a:ext cx="2190765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Szkoła Podstawowa nr 4     im. Wandy Chotomskiej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928802"/>
            <a:ext cx="4357686" cy="3268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071678"/>
            <a:ext cx="2286016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Szkoła Podstawowa nr </a:t>
            </a: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3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857364"/>
            <a:ext cx="4500594" cy="3375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Szkoła Podstawowa nr </a:t>
            </a: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2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500174"/>
            <a:ext cx="409577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Obraz 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643050"/>
            <a:ext cx="3071834" cy="2303876"/>
          </a:xfrm>
          <a:prstGeom prst="round2DiagRect">
            <a:avLst>
              <a:gd name="adj1" fmla="val 16667"/>
              <a:gd name="adj2" fmla="val 36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 descr="Obraz 0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4286256"/>
            <a:ext cx="2786082" cy="2089561"/>
          </a:xfrm>
          <a:prstGeom prst="round2DiagRect">
            <a:avLst>
              <a:gd name="adj1" fmla="val 16667"/>
              <a:gd name="adj2" fmla="val 36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Przedszkole nr 1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5048285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Przedszkole nr 2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714488"/>
            <a:ext cx="5000628" cy="3750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Liceum Ogólnokształcące im. Powstańców Śląskich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00240"/>
            <a:ext cx="4786314" cy="3589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Gospodarka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Obraz 3" descr="100_1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4667251" cy="350043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316" name="pole tekstowe 4"/>
          <p:cNvSpPr txBox="1">
            <a:spLocks noChangeArrowheads="1"/>
          </p:cNvSpPr>
          <p:nvPr/>
        </p:nvSpPr>
        <p:spPr bwMode="auto">
          <a:xfrm>
            <a:off x="4714875" y="157162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4643438" y="1500188"/>
            <a:ext cx="25717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400" dirty="0"/>
              <a:t>Miasto i gmina Praszka ma charakter przemysłowo - rolniczy. Praszka jest głównym ośrodkiem przemysłowym w </a:t>
            </a:r>
            <a:r>
              <a:rPr lang="pl-PL" sz="1400" dirty="0" smtClean="0"/>
              <a:t>gminie</a:t>
            </a:r>
            <a:r>
              <a:rPr lang="pl-PL" sz="1400" dirty="0"/>
              <a:t>.</a:t>
            </a:r>
            <a:r>
              <a:rPr lang="pl-PL" sz="1400" dirty="0" smtClean="0"/>
              <a:t> Najlepiej </a:t>
            </a:r>
            <a:r>
              <a:rPr lang="pl-PL" sz="1400" dirty="0"/>
              <a:t>została rozwinięta gospodarka przemysłowa. Głównym przykładem może być spółka </a:t>
            </a:r>
            <a:r>
              <a:rPr lang="pl-PL" sz="1400" dirty="0" err="1"/>
              <a:t>TeDrive</a:t>
            </a:r>
            <a:r>
              <a:rPr lang="pl-PL" sz="1400" dirty="0"/>
              <a:t>, która produkuje moduły dla rynku motoryzacyjnego(</a:t>
            </a:r>
            <a:r>
              <a:rPr lang="pl-PL" sz="1400" dirty="0" err="1"/>
              <a:t>zdj</a:t>
            </a:r>
            <a:r>
              <a:rPr lang="pl-PL" sz="1400" dirty="0"/>
              <a:t>.).</a:t>
            </a:r>
          </a:p>
        </p:txBody>
      </p:sp>
      <p:sp>
        <p:nvSpPr>
          <p:cNvPr id="13318" name="pole tekstowe 6"/>
          <p:cNvSpPr txBox="1">
            <a:spLocks noChangeArrowheads="1"/>
          </p:cNvSpPr>
          <p:nvPr/>
        </p:nvSpPr>
        <p:spPr bwMode="auto">
          <a:xfrm>
            <a:off x="7929563" y="642937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Zespół Szkół </a:t>
            </a:r>
            <a:r>
              <a:rPr lang="pl-PL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Ponadgimnazjalnych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785926"/>
            <a:ext cx="5072098" cy="3804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643050"/>
            <a:ext cx="7470648" cy="1143000"/>
          </a:xfrm>
        </p:spPr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Najważniejsze miejsca </a:t>
            </a: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w </a:t>
            </a: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kulturze </a:t>
            </a:r>
            <a:r>
              <a:rPr lang="pl-PL" dirty="0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praszkowskiej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bip_prasz_1_4_0306261324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342900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pole tekstowe 4"/>
          <p:cNvSpPr txBox="1">
            <a:spLocks noChangeArrowheads="1"/>
          </p:cNvSpPr>
          <p:nvPr/>
        </p:nvSpPr>
        <p:spPr bwMode="auto">
          <a:xfrm>
            <a:off x="7858125" y="6429375"/>
            <a:ext cx="128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  <a:p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823 -0.55527 C 0.04688 -0.49376 -0.32413 -0.43224 -0.41163 -0.29394 C -0.49913 -0.15564 -0.17499 0.22618 -0.10642 0.27521 C -0.03784 0.32424 -0.0177 0.04718 8.88889E-6 -2.11841E-6 " pathEditMode="relative" ptsTypes="aa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Muzeum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4643438" cy="3482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Miejsko – Gminny Ośrodek  </a:t>
            </a:r>
            <a:b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Kultury i Sportu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000240"/>
            <a:ext cx="5168718" cy="3582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Biblioteka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69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4500562" cy="337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Kino „POLONEZ”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00174"/>
            <a:ext cx="4667250" cy="350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100_17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928934"/>
            <a:ext cx="4667250" cy="3500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100_17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14422"/>
            <a:ext cx="2738456" cy="2053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Hala sportowa „Kotwica”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785926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143116"/>
            <a:ext cx="1500180" cy="200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Kryta pływalnia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100_1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100_1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1785926"/>
            <a:ext cx="2559836" cy="1919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643050"/>
            <a:ext cx="7470648" cy="1143000"/>
          </a:xfrm>
        </p:spPr>
        <p:txBody>
          <a:bodyPr>
            <a:normAutofit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Miejsca pamięci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bip_prasz_1_4_0306261324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342900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pole tekstowe 4"/>
          <p:cNvSpPr txBox="1">
            <a:spLocks noChangeArrowheads="1"/>
          </p:cNvSpPr>
          <p:nvPr/>
        </p:nvSpPr>
        <p:spPr bwMode="auto">
          <a:xfrm>
            <a:off x="7858125" y="6429375"/>
            <a:ext cx="128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  <a:p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823 -0.55527 C 0.04688 -0.49376 -0.32413 -0.43224 -0.41163 -0.29394 C -0.49913 -0.15564 -0.17499 0.22618 -0.10642 0.27521 C -0.03784 0.32424 -0.0177 0.04718 8.88889E-6 -2.11841E-6 " pathEditMode="relative" ptsTypes="aa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Grób Powstańców </a:t>
            </a: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Śląskich na cmentarzu w Praszce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500174"/>
            <a:ext cx="257175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 descr="Obraz 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85926"/>
            <a:ext cx="2571750" cy="1928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Obraz 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786190"/>
            <a:ext cx="2571749" cy="1928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Przemysł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642938" y="1571625"/>
            <a:ext cx="314325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/>
              <a:t>Miasto Praszka jest ośrodkiem przemysłowym, administracyjnym i usługowym. Dominuje branża przemysłu metalowego, a głównie zakład produkujący aparaturę samochodową (tedrive POLAND Sp. z o.o. dawny Visteon POLAND S.A.). Powstała również nowa branża produkcyjna damskiej bielizny i lekkiej konfekcji.</a:t>
            </a:r>
          </a:p>
          <a:p>
            <a:endParaRPr lang="pl-PL" sz="1400"/>
          </a:p>
          <a:p>
            <a:r>
              <a:rPr lang="pl-PL" sz="1400"/>
              <a:t>Obok tradycyjnego przemysłu maszynowego dynamicznie rozwijają się inne branże: handel czy szeroko rozumiane pośrednictwo i usługi. Rozwija się też sieć banków i instytucji pośrednictwa ubezpieczeniowego. Łącznie na terenie gminy działa ponad 850 podmiotów gospodarczych. </a:t>
            </a:r>
          </a:p>
          <a:p>
            <a:endParaRPr lang="pl-PL" sz="1100"/>
          </a:p>
        </p:txBody>
      </p:sp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4286250" y="2071688"/>
            <a:ext cx="4572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/>
              <a:t>Na terenie gminy produkuje się również:</a:t>
            </a:r>
          </a:p>
          <a:p>
            <a:endParaRPr lang="pl-PL" sz="1200"/>
          </a:p>
          <a:p>
            <a:r>
              <a:rPr lang="pl-PL" sz="1200"/>
              <a:t>*bieliznę damską i letnią konfekcję, </a:t>
            </a:r>
          </a:p>
          <a:p>
            <a:r>
              <a:rPr lang="pl-PL" sz="1200"/>
              <a:t>*maszyny pakujące w folie, </a:t>
            </a:r>
          </a:p>
          <a:p>
            <a:r>
              <a:rPr lang="pl-PL" sz="1200"/>
              <a:t>*kwiaty balkonowe i rabatowe, chryzantemy, </a:t>
            </a:r>
          </a:p>
          <a:p>
            <a:r>
              <a:rPr lang="pl-PL" sz="1200"/>
              <a:t>*pasze i koncentraty, </a:t>
            </a:r>
          </a:p>
          <a:p>
            <a:r>
              <a:rPr lang="pl-PL" sz="1200"/>
              <a:t>*wyroby z metali, tworzyw sztucznych, gumy, </a:t>
            </a:r>
          </a:p>
          <a:p>
            <a:r>
              <a:rPr lang="pl-PL" sz="1200"/>
              <a:t>*wyroby cukiernicze i piekarnicze, </a:t>
            </a:r>
          </a:p>
          <a:p>
            <a:r>
              <a:rPr lang="pl-PL" sz="1200"/>
              <a:t>*odlewnicze stopy miedzi, wyroby ze stopów miedzi, </a:t>
            </a:r>
          </a:p>
          <a:p>
            <a:r>
              <a:rPr lang="pl-PL" sz="1200"/>
              <a:t>*meble tapicerowane, </a:t>
            </a:r>
          </a:p>
          <a:p>
            <a:r>
              <a:rPr lang="pl-PL" sz="1200"/>
              <a:t>*stolarkę budowlaną, wyroby z drewna, </a:t>
            </a:r>
          </a:p>
          <a:p>
            <a:r>
              <a:rPr lang="pl-PL" sz="1200"/>
              <a:t>*świece i znicze nagrobkowe, </a:t>
            </a:r>
          </a:p>
          <a:p>
            <a:r>
              <a:rPr lang="pl-PL" sz="1200"/>
              <a:t>*wyroby wędliniarskie. </a:t>
            </a:r>
          </a:p>
        </p:txBody>
      </p:sp>
      <p:sp>
        <p:nvSpPr>
          <p:cNvPr id="14341" name="pole tekstowe 15"/>
          <p:cNvSpPr txBox="1">
            <a:spLocks noChangeArrowheads="1"/>
          </p:cNvSpPr>
          <p:nvPr/>
        </p:nvSpPr>
        <p:spPr bwMode="auto">
          <a:xfrm>
            <a:off x="7858125" y="6500813"/>
            <a:ext cx="1500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2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Pomnik św. Floriana na </a:t>
            </a:r>
            <a:r>
              <a:rPr lang="pl-PL" dirty="0" err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praszkowskim</a:t>
            </a: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rynku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1785926"/>
            <a:ext cx="3214692" cy="4286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00034" y="1928802"/>
            <a:ext cx="8229600" cy="26431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pl-PL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Wykonali:</a:t>
            </a:r>
            <a:br>
              <a:rPr lang="pl-PL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Uczestnicy projektu NTUE</a:t>
            </a:r>
            <a:endParaRPr lang="pl-PL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Obraz 5" descr="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214950"/>
            <a:ext cx="1438272" cy="1271941"/>
          </a:xfrm>
          <a:prstGeom prst="rect">
            <a:avLst/>
          </a:prstGeom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1785926"/>
            <a:ext cx="6500858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>
              <a:defRPr/>
            </a:pPr>
            <a:r>
              <a:rPr lang="pl-PL" sz="4800" b="1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</a:rPr>
              <a:t>Ważne Instytucje</a:t>
            </a:r>
          </a:p>
        </p:txBody>
      </p:sp>
      <p:pic>
        <p:nvPicPr>
          <p:cNvPr id="3" name="Obraz 2" descr="bip_prasz_1_4_0306261324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342900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pole tekstowe 4"/>
          <p:cNvSpPr txBox="1">
            <a:spLocks noChangeArrowheads="1"/>
          </p:cNvSpPr>
          <p:nvPr/>
        </p:nvSpPr>
        <p:spPr bwMode="auto">
          <a:xfrm>
            <a:off x="7786688" y="6500813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hlinkClick r:id="rId3" action="ppaction://hlinksldjump"/>
              </a:rPr>
              <a:t>powrót</a:t>
            </a:r>
            <a:endParaRPr lang="pl-PL"/>
          </a:p>
        </p:txBody>
      </p:sp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95 -0.57361 C 0.3849 -0.57315 0.36285 -0.57315 0.3408 -0.57222 C 0.31094 -0.57106 0.28108 -0.55995 0.25122 -0.55671 C 0.24393 -0.55463 0.23663 -0.55324 0.229 -0.55208 C 0.21719 -0.54745 0.20538 -0.54468 0.19306 -0.54259 C 0.18091 -0.53819 0.1691 -0.53727 0.15695 -0.53333 C 0.12188 -0.52199 0.08716 -0.51273 0.05122 -0.50856 C 0.03941 -0.50393 0.02865 -0.50231 0.01632 -0.50093 C -0.00052 -0.4956 -0.01788 -0.49491 -0.03489 -0.49028 C -0.04201 -0.48796 -0.06389 -0.47917 -0.06857 -0.47593 C -0.08871 -0.46157 -0.07951 -0.46574 -0.09531 -0.46065 C -0.11319 -0.44606 -0.13229 -0.43333 -0.15 -0.41875 C -0.16441 -0.40694 -0.17656 -0.39167 -0.19184 -0.38148 C -0.20903 -0.35255 -0.23628 -0.33773 -0.25573 -0.31181 C -0.26614 -0.29792 -0.27413 -0.27917 -0.28368 -0.26366 C -0.29635 -0.24306 -0.28246 -0.25625 -0.29184 -0.24815 C -0.29496 -0.24005 -0.29843 -0.23264 -0.30225 -0.22477 C -0.30712 -0.21481 -0.30989 -0.20301 -0.31389 -0.19259 C -0.31736 -0.15208 -0.321 -0.10718 -0.30694 -0.06991 C -0.30069 -0.03542 -0.28298 0.00208 -0.26163 0.02292 C -0.25382 0.03079 -0.25434 0.03472 -0.24531 0.03843 C -0.23264 0.05046 -0.21267 0.04931 -0.19757 0.05093 C -0.14548 0.06713 -0.09062 0.05324 -0.03715 0.05255 C -0.02986 0.04792 -0.02482 0.03912 -0.01857 0.03241 C -0.01701 0.02639 -0.0158 0.02361 -0.01163 0.02014 C -0.0092 0.01389 -0.00781 0.01019 -0.00347 0.00579 C -0.00069 0.00093 -0.00208 0.00278 -3.33333E-6 -3.7037E-6 " pathEditMode="relative" ptsTypes="ffffffffffffffffffffffffff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Urząd Miasta i Gminy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Obraz 3" descr="100_1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643050"/>
            <a:ext cx="5143536" cy="3857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tx2">
                <a:lumMod val="50000"/>
                <a:alpha val="6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Posterunek policji</a:t>
            </a:r>
            <a:endParaRPr lang="pl-PL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Obraz 3" descr="100_17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285860"/>
            <a:ext cx="5143536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>
                <a:rot lat="0" lon="0" rev="600000"/>
              </a:lightRig>
            </a:scene3d>
            <a:sp3d extrusionH="57150" prstMaterial="metal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Bank Spółdzielczy</a:t>
            </a:r>
            <a:endParaRPr lang="pl-PL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Obraz 2" descr="Obraz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736"/>
            <a:ext cx="5238755" cy="3929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8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638</TotalTime>
  <Words>751</Words>
  <Application>Microsoft Office PowerPoint</Application>
  <PresentationFormat>Pokaz na ekranie (4:3)</PresentationFormat>
  <Paragraphs>89</Paragraphs>
  <Slides>51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8" baseType="lpstr">
      <vt:lpstr>Arial</vt:lpstr>
      <vt:lpstr>Lucida Sans Unicode</vt:lpstr>
      <vt:lpstr>Wingdings 3</vt:lpstr>
      <vt:lpstr>Verdana</vt:lpstr>
      <vt:lpstr>Wingdings 2</vt:lpstr>
      <vt:lpstr>Calibri</vt:lpstr>
      <vt:lpstr>Hol</vt:lpstr>
      <vt:lpstr>Praszka</vt:lpstr>
      <vt:lpstr>Historia</vt:lpstr>
      <vt:lpstr>Położenie</vt:lpstr>
      <vt:lpstr>Gospodarka</vt:lpstr>
      <vt:lpstr>Przemysł</vt:lpstr>
      <vt:lpstr>Slajd 6</vt:lpstr>
      <vt:lpstr>Urząd Miasta i Gminy</vt:lpstr>
      <vt:lpstr>Posterunek policji</vt:lpstr>
      <vt:lpstr>Bank Spółdzielczy</vt:lpstr>
      <vt:lpstr>Bank PKO SA</vt:lpstr>
      <vt:lpstr>Pogotowie ratunkowe</vt:lpstr>
      <vt:lpstr>Straż pożarna</vt:lpstr>
      <vt:lpstr>Slajd 13</vt:lpstr>
      <vt:lpstr>Termopak</vt:lpstr>
      <vt:lpstr>TeDrive</vt:lpstr>
      <vt:lpstr>Supermarker „SEDAL”</vt:lpstr>
      <vt:lpstr>„Polan” – część ogrodnicza</vt:lpstr>
      <vt:lpstr>Supermarket „Biedronka”</vt:lpstr>
      <vt:lpstr>„Feniks”- Sklep Komputerowy</vt:lpstr>
      <vt:lpstr>Sklep Meblowy</vt:lpstr>
      <vt:lpstr>Kościoły w Praszce </vt:lpstr>
      <vt:lpstr>Kościół Świętej Rodziny</vt:lpstr>
      <vt:lpstr>Slajd 23</vt:lpstr>
      <vt:lpstr>Slajd 24</vt:lpstr>
      <vt:lpstr>Slajd 25</vt:lpstr>
      <vt:lpstr>Slajd 26</vt:lpstr>
      <vt:lpstr>Kalwaria praszkowska</vt:lpstr>
      <vt:lpstr>Slajd 28</vt:lpstr>
      <vt:lpstr>Kościół pod wezwaniem Najświetszej Maryii Panny</vt:lpstr>
      <vt:lpstr>Główny Ołtarz</vt:lpstr>
      <vt:lpstr>Ambona   i  Pieta  </vt:lpstr>
      <vt:lpstr>Szkoły w Praszce</vt:lpstr>
      <vt:lpstr>Publiczne Gimnazjum  im.Ojca Świętego Jana Pawła II</vt:lpstr>
      <vt:lpstr>Szkoła Podstawowa nr 4     im. Wandy Chotomskiej</vt:lpstr>
      <vt:lpstr>Szkoła Podstawowa nr 3</vt:lpstr>
      <vt:lpstr>Szkoła Podstawowa nr 2</vt:lpstr>
      <vt:lpstr>Przedszkole nr 1</vt:lpstr>
      <vt:lpstr>Przedszkole nr 2</vt:lpstr>
      <vt:lpstr>Liceum Ogólnokształcące im. Powstańców Śląskich</vt:lpstr>
      <vt:lpstr>Zespół Szkół Ponadgimnazjalnych</vt:lpstr>
      <vt:lpstr>Najważniejsze miejsca  w kulturze praszkowskiej</vt:lpstr>
      <vt:lpstr>Muzeum</vt:lpstr>
      <vt:lpstr>Miejsko – Gminny Ośrodek   Kultury i Sportu</vt:lpstr>
      <vt:lpstr>Biblioteka</vt:lpstr>
      <vt:lpstr>Kino „POLONEZ”</vt:lpstr>
      <vt:lpstr>Hala sportowa „Kotwica”</vt:lpstr>
      <vt:lpstr>Kryta pływalnia</vt:lpstr>
      <vt:lpstr>Miejsca pamięci</vt:lpstr>
      <vt:lpstr>Grób Powstańców Śląskich na cmentarzu w Praszce</vt:lpstr>
      <vt:lpstr>Pomnik św. Floriana na praszkowskim rynku</vt:lpstr>
      <vt:lpstr>Wykonali: Uczestnicy projektu NTUE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Multimedialna Wizytówka Praszki</dc:title>
  <dc:creator>PW</dc:creator>
  <cp:lastModifiedBy>Biblioteka</cp:lastModifiedBy>
  <cp:revision>58</cp:revision>
  <dcterms:created xsi:type="dcterms:W3CDTF">2007-11-27T18:33:26Z</dcterms:created>
  <dcterms:modified xsi:type="dcterms:W3CDTF">2010-04-30T12:08:01Z</dcterms:modified>
</cp:coreProperties>
</file>