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330" r:id="rId13"/>
    <p:sldId id="268" r:id="rId14"/>
    <p:sldId id="331" r:id="rId15"/>
    <p:sldId id="273" r:id="rId16"/>
    <p:sldId id="332" r:id="rId17"/>
    <p:sldId id="276" r:id="rId18"/>
    <p:sldId id="277" r:id="rId19"/>
    <p:sldId id="278" r:id="rId20"/>
    <p:sldId id="333" r:id="rId21"/>
    <p:sldId id="280" r:id="rId22"/>
    <p:sldId id="281" r:id="rId23"/>
    <p:sldId id="334" r:id="rId24"/>
    <p:sldId id="283" r:id="rId25"/>
    <p:sldId id="284" r:id="rId26"/>
    <p:sldId id="285" r:id="rId27"/>
    <p:sldId id="287" r:id="rId28"/>
    <p:sldId id="343" r:id="rId29"/>
    <p:sldId id="346" r:id="rId30"/>
    <p:sldId id="349" r:id="rId31"/>
    <p:sldId id="289" r:id="rId32"/>
    <p:sldId id="290" r:id="rId33"/>
    <p:sldId id="336" r:id="rId34"/>
    <p:sldId id="295" r:id="rId35"/>
    <p:sldId id="337" r:id="rId36"/>
    <p:sldId id="300" r:id="rId37"/>
    <p:sldId id="304" r:id="rId38"/>
    <p:sldId id="340" r:id="rId39"/>
    <p:sldId id="310" r:id="rId40"/>
    <p:sldId id="350" r:id="rId41"/>
    <p:sldId id="311" r:id="rId42"/>
    <p:sldId id="341" r:id="rId43"/>
    <p:sldId id="344" r:id="rId44"/>
    <p:sldId id="313" r:id="rId45"/>
    <p:sldId id="316" r:id="rId46"/>
    <p:sldId id="319" r:id="rId47"/>
    <p:sldId id="342" r:id="rId48"/>
    <p:sldId id="321" r:id="rId49"/>
    <p:sldId id="351" r:id="rId50"/>
    <p:sldId id="353" r:id="rId51"/>
  </p:sldIdLst>
  <p:sldSz cx="9144000" cy="6858000" type="screen4x3"/>
  <p:notesSz cx="6858000" cy="9144000"/>
  <p:defaultTextStyle>
    <a:defPPr>
      <a:defRPr lang="pl-PL"/>
    </a:defPPr>
    <a:lvl1pPr algn="l" rtl="0" fontAlgn="base">
      <a:lnSpc>
        <a:spcPct val="90000"/>
      </a:lnSpc>
      <a:spcBef>
        <a:spcPct val="2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htmlPubPr r:id="rId1">
    <p:sldAll/>
  </p:htmlPubPr>
  <p:webPr encoding="windows-1250"/>
  <p:showPr showNarration="1">
    <p:present/>
    <p:sldAll/>
    <p:penClr>
      <a:srgbClr val="FF0000"/>
    </p:penClr>
  </p:showPr>
  <p:clrMru>
    <a:srgbClr val="FFA245"/>
    <a:srgbClr val="07FF07"/>
    <a:srgbClr val="00A400"/>
    <a:srgbClr val="DC6E00"/>
    <a:srgbClr val="FF5803"/>
    <a:srgbClr val="D58F03"/>
    <a:srgbClr val="FBAB0B"/>
    <a:srgbClr val="BC63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43" autoAdjust="0"/>
    <p:restoredTop sz="91009" autoAdjust="0"/>
  </p:normalViewPr>
  <p:slideViewPr>
    <p:cSldViewPr>
      <p:cViewPr varScale="1">
        <p:scale>
          <a:sx n="89" d="100"/>
          <a:sy n="89" d="100"/>
        </p:scale>
        <p:origin x="-108" y="-330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Props.xml.rels><?xml version="1.0" encoding="UTF-8" standalone="yes"?>
<Relationships xmlns="http://schemas.openxmlformats.org/package/2006/relationships"><Relationship Id="rId1" Type="http://schemas.openxmlformats.org/officeDocument/2006/relationships/htmlPubSaveAs" Target="file:///F:\www%20psp2%20materia&#322;y%202009%202010\Historia%20szko&#322;y%20PSP%20nr%202%20w%20Praszce.htm" TargetMode="External"/></Relationships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F6E28B-7801-4D62-9AE6-33ECFCF89D35}" type="datetimeFigureOut">
              <a:rPr lang="pl-PL"/>
              <a:pPr>
                <a:defRPr/>
              </a:pPr>
              <a:t>2010-05-14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67F2FDA-EFD4-4910-BFBC-342958D17A7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542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EEB5B1-3B72-4EC2-A573-1E466679C80D}" type="slidenum">
              <a:rPr lang="pl-PL" smtClean="0"/>
              <a:pPr/>
              <a:t>6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smtClean="0"/>
              <a:t>Korytarz w oczach dziecka </a:t>
            </a:r>
          </a:p>
        </p:txBody>
      </p:sp>
      <p:sp>
        <p:nvSpPr>
          <p:cNvPr id="553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B04DE1-0C84-4A03-8465-3D2D9DC52C47}" type="slidenum">
              <a:rPr lang="pl-PL" smtClean="0"/>
              <a:pPr/>
              <a:t>14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D355F-E109-4645-A9B9-1FEA4C6B93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18E26-9B12-4407-88A5-E8F75A9AD8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185E7-17BC-4F57-AB99-3B9C4D6F41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EA975-36A6-4481-A41B-6529BF9F44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DB50-D4A8-408E-AF07-F317172381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B028B-3824-44B0-8B20-7897262ED8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AB217-6BBB-4247-B0B5-28F898A9CF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06DDD-26B0-46B3-B27E-09A75F3503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69942-4DEF-4CF8-B7CD-94D83B6F174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F66BA-61BC-41A1-9710-FD1B610E236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1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2781-F837-4B1E-8CA8-B7D8DCD021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1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8A1F5"/>
            </a:gs>
            <a:gs pos="100000">
              <a:srgbClr val="4E5DEE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C3B78B4A-6341-4990-A595-FACB48FB02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10.mp3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11.mp3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13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15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17.mp3" TargetMode="Externa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18.mp3" TargetMode="Externa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19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21.mp3" TargetMode="Externa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22.mp3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24.mp3" TargetMode="Externa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25.mp3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28.mp3" TargetMode="Externa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30.mp3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31.mp3" TargetMode="Externa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32.mp3" TargetMode="Externa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41.mp3" TargetMode="External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43.mp3" TargetMode="External"/><Relationship Id="rId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44.mp3" TargetMode="External"/><Relationship Id="rId6" Type="http://schemas.openxmlformats.org/officeDocument/2006/relationships/image" Target="../media/image82.pn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45.mp3" TargetMode="External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46.mp3" TargetMode="External"/><Relationship Id="rId6" Type="http://schemas.openxmlformats.org/officeDocument/2006/relationships/image" Target="../media/image89.pn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48.mp3" TargetMode="External"/><Relationship Id="rId6" Type="http://schemas.openxmlformats.org/officeDocument/2006/relationships/image" Target="../media/image94.pn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49.mp3" TargetMode="External"/><Relationship Id="rId4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ost.mp3" TargetMode="External"/><Relationship Id="rId4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9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313"/>
            <a:ext cx="7772400" cy="1785937"/>
          </a:xfrm>
        </p:spPr>
        <p:txBody>
          <a:bodyPr/>
          <a:lstStyle/>
          <a:p>
            <a:pPr eaLnBrk="1" hangingPunct="1"/>
            <a:r>
              <a:rPr lang="pl-PL" smtClean="0"/>
              <a:t>Historia </a:t>
            </a:r>
            <a:br>
              <a:rPr lang="pl-PL" smtClean="0"/>
            </a:br>
            <a:r>
              <a:rPr lang="pl-PL" smtClean="0"/>
              <a:t>Publicznej Szkoły Podstawowej </a:t>
            </a:r>
            <a:br>
              <a:rPr lang="pl-PL" smtClean="0"/>
            </a:br>
            <a:r>
              <a:rPr lang="pl-PL" smtClean="0"/>
              <a:t>nr 2 w Praszce</a:t>
            </a:r>
          </a:p>
        </p:txBody>
      </p:sp>
      <p:pic>
        <p:nvPicPr>
          <p:cNvPr id="2054" name="Picture 6" descr="NA0144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14938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szkol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86050" y="2643182"/>
            <a:ext cx="5072098" cy="3804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Obraz 5" descr="hea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72379">
            <a:off x="785786" y="5286388"/>
            <a:ext cx="1071570" cy="947647"/>
          </a:xfrm>
          <a:prstGeom prst="rect">
            <a:avLst/>
          </a:prstGeom>
        </p:spPr>
      </p:pic>
    </p:spTree>
  </p:cSld>
  <p:clrMapOvr>
    <a:masterClrMapping/>
  </p:clrMapOvr>
  <p:transition spd="med" advTm="1189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Teren przed szkołą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813" y="1285875"/>
            <a:ext cx="548640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357188" y="5715000"/>
            <a:ext cx="8358187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Widok na bramę szkoły</a:t>
            </a:r>
          </a:p>
        </p:txBody>
      </p:sp>
      <p:pic>
        <p:nvPicPr>
          <p:cNvPr id="8" name="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234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2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09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Wejście do szkoły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813" y="1285875"/>
            <a:ext cx="548640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92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0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nr 2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813" y="1363663"/>
            <a:ext cx="5486400" cy="395922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357188" y="5715000"/>
            <a:ext cx="8358187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w oczach dziecka</a:t>
            </a:r>
          </a:p>
        </p:txBody>
      </p:sp>
    </p:spTree>
  </p:cSld>
  <p:clrMapOvr>
    <a:masterClrMapping/>
  </p:clrMapOvr>
  <p:transition spd="med" advTm="1575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Korytarz na parterze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" y="1214422"/>
            <a:ext cx="4095750" cy="28575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Symbol zastępczy zawartości 4" descr="brama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29190" y="1214422"/>
            <a:ext cx="3429000" cy="2571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Symbol zastępczy zawartości 4" descr="brama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000232" y="3857625"/>
            <a:ext cx="3214706" cy="24288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Symbol zastępczy zawartości 4" descr="brama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429256" y="4572008"/>
            <a:ext cx="2857520" cy="1428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2123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5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0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Korytarz na parterze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0298" y="1500173"/>
            <a:ext cx="3071834" cy="3900501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364" name="pole tekstowe 6"/>
          <p:cNvSpPr txBox="1">
            <a:spLocks noChangeArrowheads="1"/>
          </p:cNvSpPr>
          <p:nvPr/>
        </p:nvSpPr>
        <p:spPr bwMode="auto">
          <a:xfrm>
            <a:off x="3071813" y="5929313"/>
            <a:ext cx="31432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>
                <a:solidFill>
                  <a:srgbClr val="FFFF00"/>
                </a:solidFill>
              </a:rPr>
              <a:t>Korytarz w oczach dziecka</a:t>
            </a:r>
          </a:p>
        </p:txBody>
      </p:sp>
    </p:spTree>
  </p:cSld>
  <p:clrMapOvr>
    <a:masterClrMapping/>
  </p:clrMapOvr>
  <p:transition spd="med" advTm="1114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Pokój nauczycielski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142984"/>
            <a:ext cx="4381531" cy="3286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Symbol zastępczy zawartości 4" descr="brama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572132" y="1482313"/>
            <a:ext cx="2643206" cy="19824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Symbol zastępczy zawartości 4" descr="brama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643306" y="3929066"/>
            <a:ext cx="4214842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2534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6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0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Pokój nauczycielski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38" y="1643063"/>
            <a:ext cx="5486400" cy="385921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1143000" y="5715000"/>
            <a:ext cx="8358188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Pokój nauczycielski  w oczach dziecka</a:t>
            </a:r>
          </a:p>
        </p:txBody>
      </p:sp>
    </p:spTree>
  </p:cSld>
  <p:clrMapOvr>
    <a:masterClrMapping/>
  </p:clrMapOvr>
  <p:transition spd="med" advTm="1128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7145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Pracownia j. angielskiego</a:t>
            </a:r>
            <a:b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15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2071678"/>
            <a:ext cx="5486400" cy="3786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332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0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Sekretariat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813" y="1500173"/>
            <a:ext cx="5486400" cy="40719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573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0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Gabinet Dyrektora szkoły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2214554"/>
            <a:ext cx="3429024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357188" y="5715000"/>
            <a:ext cx="8358187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  Dyrektor  Iwona Ignaczak</a:t>
            </a:r>
          </a:p>
        </p:txBody>
      </p:sp>
      <p:pic>
        <p:nvPicPr>
          <p:cNvPr id="7" name="Symbol zastępczy zawartości 3" descr="pomieszczenia 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29058" y="1714488"/>
            <a:ext cx="4711739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71540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589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3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098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890713"/>
          </a:xfrm>
        </p:spPr>
        <p:txBody>
          <a:bodyPr/>
          <a:lstStyle/>
          <a:p>
            <a:pPr eaLnBrk="1" hangingPunct="1"/>
            <a:r>
              <a:rPr lang="pl-PL" sz="4000" b="1" i="1" smtClean="0">
                <a:solidFill>
                  <a:srgbClr val="07FF07"/>
                </a:solidFill>
              </a:rPr>
              <a:t>Co było w naszym budynku ?</a:t>
            </a:r>
            <a:r>
              <a:rPr lang="pl-PL" sz="4000" b="1" i="1" smtClean="0"/>
              <a:t>  </a:t>
            </a:r>
            <a:r>
              <a:rPr lang="pl-PL" sz="4000" b="1" i="1" smtClean="0">
                <a:solidFill>
                  <a:srgbClr val="DC6E00"/>
                </a:solidFill>
              </a:rPr>
              <a:t/>
            </a:r>
            <a:br>
              <a:rPr lang="pl-PL" sz="4000" b="1" i="1" smtClean="0">
                <a:solidFill>
                  <a:srgbClr val="DC6E00"/>
                </a:solidFill>
              </a:rPr>
            </a:br>
            <a:r>
              <a:rPr lang="pl-PL" sz="4000" b="1" i="1" smtClean="0">
                <a:solidFill>
                  <a:srgbClr val="FF6600"/>
                </a:solidFill>
              </a:rPr>
              <a:t>...przed rokiem 1939...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1757363"/>
          </a:xfrm>
        </p:spPr>
        <p:txBody>
          <a:bodyPr/>
          <a:lstStyle/>
          <a:p>
            <a:pPr eaLnBrk="1" hangingPunct="1"/>
            <a:r>
              <a:rPr lang="pl-PL" sz="3600" b="1" i="1" smtClean="0"/>
              <a:t>w budynku szkoły rejestrowano osoby wyjeżdżające do pracy w Niemczech</a:t>
            </a:r>
          </a:p>
        </p:txBody>
      </p:sp>
    </p:spTree>
  </p:cSld>
  <p:clrMapOvr>
    <a:masterClrMapping/>
  </p:clrMapOvr>
  <p:transition spd="slow" advTm="1121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Gabinet Dyrektora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50" y="1214422"/>
            <a:ext cx="3643324" cy="2526038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357188" y="5929313"/>
            <a:ext cx="8358187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Gabinet Pani Dyrektor w oczach dzieci</a:t>
            </a:r>
          </a:p>
        </p:txBody>
      </p:sp>
      <p:pic>
        <p:nvPicPr>
          <p:cNvPr id="7" name="Symbol zastępczy zawartości 4" descr="brama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596" y="3286124"/>
            <a:ext cx="3621462" cy="2522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Symbol zastępczy zawartości 4" descr="brama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00562" y="3198438"/>
            <a:ext cx="3835751" cy="2659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 advTm="2036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Biblioteka szkolna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1285860"/>
            <a:ext cx="5486400" cy="40433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2141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2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09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Biblioteka szkolna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428736"/>
            <a:ext cx="3857652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357188" y="5715000"/>
            <a:ext cx="8358187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Czytelnia – biblioteczka podręczna –można zawsze skorzystać </a:t>
            </a: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8" name="Symbol zastępczy zawartości 4" descr="brama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00628" y="2411008"/>
            <a:ext cx="3738588" cy="28039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2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71540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726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098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Biblioteka szkolna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1680" y="3000372"/>
            <a:ext cx="4580847" cy="2842844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ContrastingLeftFacing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1000125" y="5715000"/>
            <a:ext cx="8358188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Czytelnia w oczach dzieci</a:t>
            </a:r>
          </a:p>
        </p:txBody>
      </p:sp>
      <p:pic>
        <p:nvPicPr>
          <p:cNvPr id="7" name="Symbol zastępczy zawartości 4" descr="brama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035" y="1428736"/>
            <a:ext cx="4143404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Tm="1420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Biblioteka szkolna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813" y="1285875"/>
            <a:ext cx="548640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285750" y="5715000"/>
            <a:ext cx="8358188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 to jeszcze nie wszystkie książki , każdy tu coś znajdzie </a:t>
            </a:r>
          </a:p>
        </p:txBody>
      </p:sp>
      <p:pic>
        <p:nvPicPr>
          <p:cNvPr id="7" name="2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140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9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098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Świetlica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5" y="1142984"/>
            <a:ext cx="4214842" cy="3464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785813" y="5643563"/>
            <a:ext cx="8358187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Tutaj bawimy się </a:t>
            </a:r>
          </a:p>
        </p:txBody>
      </p:sp>
      <p:pic>
        <p:nvPicPr>
          <p:cNvPr id="7" name="Symbol zastępczy zawartości 4" descr="brama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57686" y="2928934"/>
            <a:ext cx="4143403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2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534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4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098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Świetlica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85813" y="5715000"/>
            <a:ext cx="8358187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i  pracujemy</a:t>
            </a:r>
          </a:p>
        </p:txBody>
      </p:sp>
      <p:pic>
        <p:nvPicPr>
          <p:cNvPr id="7" name="Symbol zastępczy zawartości 4" descr="brama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00562" y="1214423"/>
            <a:ext cx="4210057" cy="29434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9" y="3000372"/>
            <a:ext cx="4414867" cy="30718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Tm="1554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Świetlica</a:t>
            </a:r>
          </a:p>
        </p:txBody>
      </p:sp>
      <p:sp>
        <p:nvSpPr>
          <p:cNvPr id="28675" name="Symbol zastępczy zawartości 6"/>
          <p:cNvSpPr>
            <a:spLocks noGrp="1"/>
          </p:cNvSpPr>
          <p:nvPr>
            <p:ph idx="1"/>
          </p:nvPr>
        </p:nvSpPr>
        <p:spPr>
          <a:xfrm>
            <a:off x="2357438" y="5715000"/>
            <a:ext cx="3786187" cy="357188"/>
          </a:xfrm>
        </p:spPr>
        <p:txBody>
          <a:bodyPr/>
          <a:lstStyle/>
          <a:p>
            <a:pPr algn="ctr">
              <a:buFontTx/>
              <a:buNone/>
            </a:pPr>
            <a:r>
              <a:rPr lang="pl-PL" sz="1600" smtClean="0">
                <a:solidFill>
                  <a:srgbClr val="FFFF00"/>
                </a:solidFill>
              </a:rPr>
              <a:t>A tak ją widzimy i rysujemy</a:t>
            </a:r>
          </a:p>
        </p:txBody>
      </p:sp>
      <p:pic>
        <p:nvPicPr>
          <p:cNvPr id="8" name="Symbol zastępczy zawartości 4" descr="brama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28794" y="1428735"/>
            <a:ext cx="5429288" cy="3801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Tm="1521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Gabinet pielęgniarki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813" y="1500173"/>
            <a:ext cx="5486400" cy="3900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357188" y="5715000"/>
            <a:ext cx="8358187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Tutaj idziemy jak stłuczemy kolano albo sprawdzamy wzrok</a:t>
            </a:r>
          </a:p>
        </p:txBody>
      </p:sp>
      <p:pic>
        <p:nvPicPr>
          <p:cNvPr id="7" name="2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68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3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098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>
          <a:xfrm>
            <a:off x="714375" y="500063"/>
            <a:ext cx="7772400" cy="1143000"/>
          </a:xfrm>
        </p:spPr>
        <p:txBody>
          <a:bodyPr/>
          <a:lstStyle/>
          <a:p>
            <a:r>
              <a:rPr lang="pl-PL" smtClean="0"/>
              <a:t> </a:t>
            </a:r>
          </a:p>
        </p:txBody>
      </p:sp>
      <p:pic>
        <p:nvPicPr>
          <p:cNvPr id="4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785926"/>
            <a:ext cx="5486400" cy="35719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pole tekstowe 7"/>
          <p:cNvSpPr txBox="1"/>
          <p:nvPr/>
        </p:nvSpPr>
        <p:spPr>
          <a:xfrm>
            <a:off x="1428750" y="500063"/>
            <a:ext cx="5643563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Gabinet  pielęgniarki</a:t>
            </a:r>
          </a:p>
        </p:txBody>
      </p:sp>
      <p:sp>
        <p:nvSpPr>
          <p:cNvPr id="30725" name="pole tekstowe 8"/>
          <p:cNvSpPr txBox="1">
            <a:spLocks noChangeArrowheads="1"/>
          </p:cNvSpPr>
          <p:nvPr/>
        </p:nvSpPr>
        <p:spPr bwMode="auto">
          <a:xfrm>
            <a:off x="4429125" y="5857875"/>
            <a:ext cx="38576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>
                <a:solidFill>
                  <a:srgbClr val="FFFF00"/>
                </a:solidFill>
              </a:rPr>
              <a:t>Gabinet pielęgniarki  w oczach dziecka</a:t>
            </a:r>
          </a:p>
        </p:txBody>
      </p:sp>
    </p:spTree>
  </p:cSld>
  <p:clrMapOvr>
    <a:masterClrMapping/>
  </p:clrMapOvr>
  <p:transition spd="med" advTm="996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i="1" smtClean="0">
                <a:solidFill>
                  <a:srgbClr val="FF6600"/>
                </a:solidFill>
              </a:rPr>
              <a:t>...w czasie II wojny...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smtClean="0"/>
              <a:t> </a:t>
            </a:r>
          </a:p>
          <a:p>
            <a:pPr eaLnBrk="1" hangingPunct="1">
              <a:buFontTx/>
              <a:buNone/>
            </a:pPr>
            <a:endParaRPr lang="pl-PL" smtClean="0"/>
          </a:p>
          <a:p>
            <a:pPr eaLnBrk="1" hangingPunct="1">
              <a:buFontTx/>
              <a:buNone/>
            </a:pPr>
            <a:r>
              <a:rPr lang="pl-PL" smtClean="0"/>
              <a:t>   Budynek służył jako ośrodek do przebywania w nim Niemek, </a:t>
            </a:r>
            <a:br>
              <a:rPr lang="pl-PL" smtClean="0"/>
            </a:br>
            <a:r>
              <a:rPr lang="pl-PL" smtClean="0"/>
              <a:t>które miały podtrzymywać rasę aryjską.</a:t>
            </a:r>
          </a:p>
          <a:p>
            <a:pPr eaLnBrk="1" hangingPunct="1">
              <a:buFontTx/>
              <a:buNone/>
            </a:pPr>
            <a:endParaRPr lang="pl-PL" smtClean="0"/>
          </a:p>
        </p:txBody>
      </p:sp>
    </p:spTree>
    <p:custDataLst>
      <p:tags r:id="rId1"/>
    </p:custDataLst>
  </p:cSld>
  <p:clrMapOvr>
    <a:masterClrMapping/>
  </p:clrMapOvr>
  <p:transition spd="med" advTm="1318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informatyczna</a:t>
            </a:r>
            <a:endParaRPr lang="pl-PL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ymbol zastępczy zawartości 8" descr="pomieszczenia 00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0562" y="1928802"/>
            <a:ext cx="4143404" cy="30194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Symbol zastępczy zawartości 3" descr="pomieszczenia 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5720" y="2428867"/>
            <a:ext cx="4000528" cy="33575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3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01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7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Korytarz na I piętrze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813" y="1285875"/>
            <a:ext cx="548640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0" y="5715000"/>
            <a:ext cx="8358188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Nasz piękny  , kolorowy korytarz</a:t>
            </a:r>
          </a:p>
        </p:txBody>
      </p:sp>
      <p:pic>
        <p:nvPicPr>
          <p:cNvPr id="7" name="3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615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098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I – sala 29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5277" y="1071547"/>
            <a:ext cx="4075286" cy="30213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Symbol zastępczy zawartości 4" descr="brama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14876" y="1928802"/>
            <a:ext cx="4000528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Symbol zastępczy zawartości 4" descr="brama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14348" y="3786190"/>
            <a:ext cx="3571900" cy="24288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3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2007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7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09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I – sala 29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813" y="1441450"/>
            <a:ext cx="5486400" cy="380365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357188" y="5715000"/>
            <a:ext cx="8358187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29 w oczach dziecka</a:t>
            </a:r>
          </a:p>
        </p:txBody>
      </p:sp>
    </p:spTree>
  </p:cSld>
  <p:clrMapOvr>
    <a:masterClrMapping/>
  </p:clrMapOvr>
  <p:transition spd="med" advTm="1045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II – sala 30</a:t>
            </a:r>
          </a:p>
        </p:txBody>
      </p:sp>
      <p:pic>
        <p:nvPicPr>
          <p:cNvPr id="7" name="Symbol zastępczy zawartości 4" descr="brama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43174" y="4572008"/>
            <a:ext cx="3357585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9" y="1571612"/>
            <a:ext cx="4143404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Symbol zastępczy zawartości 4" descr="brama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14876" y="1571612"/>
            <a:ext cx="3976214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Tm="2025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II – sala 30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1" y="1285861"/>
            <a:ext cx="4214842" cy="2571767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-357188" y="5786438"/>
            <a:ext cx="8358188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l-PL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 widzą dzieci swoją klasę</a:t>
            </a:r>
          </a:p>
        </p:txBody>
      </p:sp>
      <p:pic>
        <p:nvPicPr>
          <p:cNvPr id="7" name="Symbol zastępczy zawartości 4" descr="brama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6927" y="2071677"/>
            <a:ext cx="3998631" cy="2786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Symbol zastępczy zawartości 4" descr="brama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00101" y="3673874"/>
            <a:ext cx="3143271" cy="219010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Tm="205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sz="36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Pracownia j. polskiego i muzyki – </a:t>
            </a:r>
            <a:br>
              <a:rPr lang="pl-PL" sz="36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31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375143"/>
            <a:ext cx="4022164" cy="29825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Symbol zastępczy zawartości 4" descr="brama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64246" y="3000372"/>
            <a:ext cx="4418696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Tm="1579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III – sala 28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68" y="3286124"/>
            <a:ext cx="3326256" cy="27146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Symbol zastępczy zawartości 4" descr="brama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57816" y="3857627"/>
            <a:ext cx="3333773" cy="25003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Symbol zastępczy zawartości 4" descr="brama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57488" y="1142984"/>
            <a:ext cx="4714908" cy="323835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Tm="2026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III – sala 28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0" y="1428735"/>
            <a:ext cx="5486400" cy="3705239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357188" y="5715000"/>
            <a:ext cx="8358187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28 w oczach dziecka</a:t>
            </a:r>
          </a:p>
        </p:txBody>
      </p:sp>
    </p:spTree>
  </p:cSld>
  <p:clrMapOvr>
    <a:masterClrMapping/>
  </p:clrMapOvr>
  <p:transition spd="med" advTm="1028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14313"/>
            <a:ext cx="7772400" cy="1214437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27 – zajęcia dodatkowe 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785926"/>
            <a:ext cx="5000660" cy="37106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Tm="105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i="1" smtClean="0">
                <a:solidFill>
                  <a:srgbClr val="FF6600"/>
                </a:solidFill>
              </a:rPr>
              <a:t>... po wojnie ...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800" smtClean="0"/>
              <a:t> - 1946r. - Szkoła Przysposobienia Handlowego I stopnia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800" smtClean="0"/>
              <a:t> - 1947r. -  Publiczna Średnia Szkoła Zawodowa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800" smtClean="0"/>
              <a:t> - 1950/51r. – Zasadnicza szkoła Metalowo – Energetyczna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800" smtClean="0"/>
              <a:t> - 1954r. - Zasadnicza Szkoła Mechanizacji Rolnictwa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800" smtClean="0"/>
              <a:t> - 1971r. – Zespół Szkół Zawodowych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800" smtClean="0"/>
              <a:t> - 1981r. – Szkoła Podstawowa nr 2 jako filia SP nr 1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800" smtClean="0"/>
              <a:t>  </a:t>
            </a:r>
          </a:p>
        </p:txBody>
      </p:sp>
    </p:spTree>
    <p:custDataLst>
      <p:tags r:id="rId1"/>
    </p:custDataLst>
  </p:cSld>
  <p:clrMapOvr>
    <a:masterClrMapping/>
  </p:clrMapOvr>
  <p:transition spd="med" advTm="2729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Toaleta dla dzieci</a:t>
            </a:r>
            <a:endParaRPr lang="pl-PL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 descr="pomieszczenia 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981200"/>
            <a:ext cx="548640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1017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Sklepik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813" y="1285875"/>
            <a:ext cx="548640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4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54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3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09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Sklepik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813" y="1431925"/>
            <a:ext cx="5486400" cy="38227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357188" y="5715000"/>
            <a:ext cx="8358187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Sklepik szkolny w oczach dziecka</a:t>
            </a:r>
          </a:p>
        </p:txBody>
      </p:sp>
    </p:spTree>
  </p:cSld>
  <p:clrMapOvr>
    <a:masterClrMapping/>
  </p:clrMapOvr>
  <p:transition spd="med" advTm="1025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Mała sala gimnastyczna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375" y="1214438"/>
            <a:ext cx="548640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357188" y="5715000"/>
            <a:ext cx="8358187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…jeszcze nie urządzona , ale będzie pęknie</a:t>
            </a:r>
          </a:p>
        </p:txBody>
      </p:sp>
      <p:pic>
        <p:nvPicPr>
          <p:cNvPr id="7" name="4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231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9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098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sz="36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Pracownia historii i religii –</a:t>
            </a:r>
            <a:br>
              <a:rPr lang="pl-PL" sz="36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39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9746" y="1428737"/>
            <a:ext cx="3861704" cy="26432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Symbol zastępczy zawartości 4" descr="brama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39711" y="1500174"/>
            <a:ext cx="2921988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Symbol zastępczy zawartości 4" descr="brama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928926" y="3286123"/>
            <a:ext cx="4486287" cy="33647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4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2051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9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09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sz="36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Pracownia matematyki i przyrody –</a:t>
            </a:r>
            <a:br>
              <a:rPr lang="pl-PL" sz="36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36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3" y="1643050"/>
            <a:ext cx="4857785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Symbol zastępczy zawartości 4" descr="brama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929322" y="1714489"/>
            <a:ext cx="2857520" cy="26432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4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556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09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gimnastyczna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9" y="1285875"/>
            <a:ext cx="5286411" cy="37147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Symbol zastępczy zawartości 4" descr="brama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00628" y="3632324"/>
            <a:ext cx="3000396" cy="2654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Symbol zastępczy zawartości 4" descr="brama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215074" y="1285875"/>
            <a:ext cx="2286016" cy="2143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4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2026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9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09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gimnastyczna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0" y="1285875"/>
            <a:ext cx="2867025" cy="41148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357188" y="5715000"/>
            <a:ext cx="8358187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gimnastyczna w oczach dziecka</a:t>
            </a:r>
          </a:p>
        </p:txBody>
      </p:sp>
    </p:spTree>
  </p:cSld>
  <p:clrMapOvr>
    <a:masterClrMapping/>
  </p:clrMapOvr>
  <p:transition spd="med" advTm="1403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Szatnie  szkolne</a:t>
            </a:r>
          </a:p>
        </p:txBody>
      </p:sp>
      <p:pic>
        <p:nvPicPr>
          <p:cNvPr id="5" name="Symbol zastępczy zawartości 4" descr="brama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5" y="1142985"/>
            <a:ext cx="4572031" cy="25003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Symbol zastępczy zawartości 3" descr="pomieszczenia 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85786" y="3714752"/>
            <a:ext cx="3643338" cy="2747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Symbol zastępczy zawartości 3" descr="pomieszczenia 0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72000" y="3357562"/>
            <a:ext cx="4286280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4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71540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692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09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Boczne wejście do szkoły</a:t>
            </a:r>
            <a:endParaRPr lang="pl-PL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 descr="pomieszczenia 01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800" y="1981200"/>
            <a:ext cx="548640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4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17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6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b="1" smtClean="0">
                <a:solidFill>
                  <a:srgbClr val="FF6600"/>
                </a:solidFill>
              </a:rPr>
              <a:t>Jak zmienił się wygląd budynku 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mtClean="0"/>
              <a:t> - Najpierw był to budynek parterowy z zapleczem sanitarnym na miejscu bocznych budynków od strony rzeki.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mtClean="0"/>
              <a:t> - W latach sześćdziesiątych dobudowano najpierw piętra, później salę gimnastyczną oraz obecną bibliotekę.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mtClean="0"/>
              <a:t> - W latach siedemdziesiątych zbudowano portiernię.</a:t>
            </a:r>
          </a:p>
        </p:txBody>
      </p:sp>
    </p:spTree>
    <p:custDataLst>
      <p:tags r:id="rId1"/>
    </p:custDataLst>
  </p:cSld>
  <p:clrMapOvr>
    <a:masterClrMapping/>
  </p:clrMapOvr>
  <p:transition spd="med" advTm="1792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 smtClean="0">
                <a:solidFill>
                  <a:srgbClr val="FFFF00"/>
                </a:solidFill>
              </a:rPr>
              <a:t>Materiały  do  prezentacji  zebrali i  opracowali  uczestnicy   N T U E  </a:t>
            </a:r>
            <a:br>
              <a:rPr lang="pl-PL" sz="2400" b="1" dirty="0" smtClean="0">
                <a:solidFill>
                  <a:srgbClr val="FFFF00"/>
                </a:solidFill>
              </a:rPr>
            </a:br>
            <a:r>
              <a:rPr lang="pl-PL" sz="2400" b="1" dirty="0" smtClean="0">
                <a:solidFill>
                  <a:srgbClr val="FFFF00"/>
                </a:solidFill>
              </a:rPr>
              <a:t>uczniowie  II i III klasy  </a:t>
            </a:r>
          </a:p>
        </p:txBody>
      </p:sp>
      <p:sp>
        <p:nvSpPr>
          <p:cNvPr id="52227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305188"/>
          </a:xfrm>
        </p:spPr>
        <p:txBody>
          <a:bodyPr/>
          <a:lstStyle/>
          <a:p>
            <a:r>
              <a:rPr lang="pl-PL" sz="2400" u="sng" dirty="0" smtClean="0"/>
              <a:t>Rysunki  wykonali  </a:t>
            </a:r>
            <a:r>
              <a:rPr lang="pl-PL" sz="2400" dirty="0" smtClean="0"/>
              <a:t>:</a:t>
            </a:r>
          </a:p>
          <a:p>
            <a:pPr>
              <a:buFontTx/>
              <a:buNone/>
            </a:pPr>
            <a:r>
              <a:rPr lang="pl-PL" sz="2000" dirty="0" smtClean="0"/>
              <a:t>     Ania  </a:t>
            </a:r>
            <a:r>
              <a:rPr lang="pl-PL" sz="2000" dirty="0" err="1" smtClean="0"/>
              <a:t>Zaklińska</a:t>
            </a:r>
            <a:r>
              <a:rPr lang="pl-PL" sz="2000" dirty="0" smtClean="0"/>
              <a:t>  ,  Kasia  </a:t>
            </a:r>
            <a:r>
              <a:rPr lang="pl-PL" sz="2000" dirty="0" err="1" smtClean="0"/>
              <a:t>Zaklińska</a:t>
            </a:r>
            <a:r>
              <a:rPr lang="pl-PL" sz="2000" dirty="0" smtClean="0"/>
              <a:t>  , Julia  </a:t>
            </a:r>
            <a:r>
              <a:rPr lang="pl-PL" sz="2000" dirty="0" err="1" smtClean="0"/>
              <a:t>Rarok</a:t>
            </a:r>
            <a:r>
              <a:rPr lang="pl-PL" sz="2000" dirty="0" smtClean="0"/>
              <a:t>  ,  Zuza  Leszczyńska , Ola  </a:t>
            </a:r>
            <a:r>
              <a:rPr lang="pl-PL" sz="2000" dirty="0" err="1" smtClean="0"/>
              <a:t>Mieszkalska</a:t>
            </a:r>
            <a:r>
              <a:rPr lang="pl-PL" sz="2000" dirty="0" smtClean="0"/>
              <a:t>  , Dominika Smolarczyk  ,  Klaudia </a:t>
            </a:r>
            <a:r>
              <a:rPr lang="pl-PL" sz="2000" dirty="0" err="1" smtClean="0"/>
              <a:t>Kierpacz</a:t>
            </a:r>
            <a:r>
              <a:rPr lang="pl-PL" sz="2000" dirty="0" smtClean="0"/>
              <a:t>  , Kamil  </a:t>
            </a:r>
            <a:r>
              <a:rPr lang="pl-PL" sz="2000" dirty="0" err="1" smtClean="0"/>
              <a:t>Tasarz</a:t>
            </a:r>
            <a:r>
              <a:rPr lang="pl-PL" sz="2000" dirty="0" smtClean="0"/>
              <a:t>  , Wiktoria  Klich , </a:t>
            </a:r>
            <a:r>
              <a:rPr lang="pl-PL" sz="2000" dirty="0" err="1" smtClean="0"/>
              <a:t>Miłisz</a:t>
            </a:r>
            <a:r>
              <a:rPr lang="pl-PL" sz="2000" dirty="0" smtClean="0"/>
              <a:t>  Majtyka , Tomek  Nicpoń , Dagmara Pawełczyk  ,</a:t>
            </a:r>
          </a:p>
          <a:p>
            <a:pPr>
              <a:buNone/>
            </a:pPr>
            <a:endParaRPr lang="pl-PL" sz="2000" dirty="0" smtClean="0"/>
          </a:p>
          <a:p>
            <a:r>
              <a:rPr lang="pl-PL" sz="2400" dirty="0" smtClean="0"/>
              <a:t>Po  szkole oprowadzali Was :</a:t>
            </a:r>
          </a:p>
          <a:p>
            <a:pPr>
              <a:buFontTx/>
              <a:buNone/>
            </a:pPr>
            <a:r>
              <a:rPr lang="pl-PL" sz="2400" dirty="0" smtClean="0"/>
              <a:t>	</a:t>
            </a:r>
            <a:r>
              <a:rPr lang="pl-PL" sz="2000" dirty="0" smtClean="0"/>
              <a:t>Dominika Smolarczyk i Piotrek Rzepka </a:t>
            </a:r>
          </a:p>
        </p:txBody>
      </p:sp>
      <p:pic>
        <p:nvPicPr>
          <p:cNvPr id="4" name="Obraz 3" descr="hea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5214950"/>
            <a:ext cx="1438272" cy="1271941"/>
          </a:xfrm>
          <a:prstGeom prst="rect">
            <a:avLst/>
          </a:prstGeom>
        </p:spPr>
      </p:pic>
      <p:pic>
        <p:nvPicPr>
          <p:cNvPr id="5" name="os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solidFill>
                  <a:srgbClr val="FF5803"/>
                </a:solidFill>
              </a:rPr>
              <a:t>...Początki szkoły podstawowej...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5194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smtClean="0"/>
              <a:t>   Początek lat 80–tych  to wyż demograficzny. SP  nr 1 jako jedyna szkoła podstawowa w Praszce, nie mieściła wszystkich dzieci. Zdecydowano, że część uczniów zostanie przeniesiona do budynku byłej szkoły średniej czyli obecnej ,,dwójki” </a:t>
            </a:r>
          </a:p>
        </p:txBody>
      </p:sp>
    </p:spTree>
    <p:custDataLst>
      <p:tags r:id="rId1"/>
    </p:custDataLst>
  </p:cSld>
  <p:clrMapOvr>
    <a:masterClrMapping/>
  </p:clrMapOvr>
  <p:transition spd="med" advTm="1571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solidFill>
                  <a:srgbClr val="FF5803"/>
                </a:solidFill>
              </a:rPr>
              <a:t>Dyrektorzy szkoły</a:t>
            </a:r>
            <a:r>
              <a:rPr lang="pl-PL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636838"/>
            <a:ext cx="7772400" cy="2667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l-PL" smtClean="0"/>
              <a:t>- 1981r. - Stanisław Świątek</a:t>
            </a:r>
          </a:p>
          <a:p>
            <a:pPr algn="ctr" eaLnBrk="1" hangingPunct="1">
              <a:buFontTx/>
              <a:buChar char="-"/>
            </a:pPr>
            <a:r>
              <a:rPr lang="pl-PL" smtClean="0"/>
              <a:t>1987r. - Kordona  Nowak</a:t>
            </a:r>
          </a:p>
          <a:p>
            <a:pPr algn="ctr" eaLnBrk="1" hangingPunct="1">
              <a:buFontTx/>
              <a:buChar char="-"/>
            </a:pPr>
            <a:r>
              <a:rPr lang="pl-PL" smtClean="0"/>
              <a:t>1991r. - Jerzy Sikorski</a:t>
            </a:r>
          </a:p>
          <a:p>
            <a:pPr algn="ctr" eaLnBrk="1" hangingPunct="1">
              <a:buFontTx/>
              <a:buNone/>
            </a:pPr>
            <a:r>
              <a:rPr lang="pl-PL" smtClean="0"/>
              <a:t>- 2007 r. - Iwona Ignaczak</a:t>
            </a:r>
          </a:p>
        </p:txBody>
      </p:sp>
    </p:spTree>
    <p:custDataLst>
      <p:tags r:id="rId1"/>
    </p:custDataLst>
  </p:cSld>
  <p:clrMapOvr>
    <a:masterClrMapping/>
  </p:clrMapOvr>
  <p:transition spd="med" advTm="1484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700" b="1" i="1" smtClean="0">
                <a:solidFill>
                  <a:srgbClr val="FF5803"/>
                </a:solidFill>
              </a:rPr>
              <a:t>Obecnie 2010r.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81200"/>
            <a:ext cx="78486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mtClean="0"/>
              <a:t>Ilość oddziałów  - 6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mtClean="0"/>
              <a:t>Ilość uczniów -  103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mtClean="0"/>
              <a:t>Ilość nauczycieli - 16</a:t>
            </a:r>
          </a:p>
        </p:txBody>
      </p:sp>
      <p:pic>
        <p:nvPicPr>
          <p:cNvPr id="5" name="Obraz 4" descr="szkol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571876"/>
            <a:ext cx="3517392" cy="2621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spd="med" advTm="1389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643188"/>
            <a:ext cx="7772400" cy="1466850"/>
          </a:xfrm>
        </p:spPr>
        <p:txBody>
          <a:bodyPr/>
          <a:lstStyle/>
          <a:p>
            <a:pPr eaLnBrk="1" hangingPunct="1">
              <a:defRPr/>
            </a:pPr>
            <a:r>
              <a:rPr lang="pl-PL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Zapraszamy na wycieczkę po</a:t>
            </a:r>
            <a:r>
              <a:rPr lang="pl-PL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naszej szkole</a:t>
            </a:r>
          </a:p>
        </p:txBody>
      </p:sp>
      <p:pic>
        <p:nvPicPr>
          <p:cNvPr id="4" name="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81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5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09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7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4.4|2.8|2.7|2.6|2.7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3.4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8|2.7|2.9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|2|2"/>
</p:tagLst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pl-PL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pl-PL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530</Words>
  <Application>Microsoft PowerPoint</Application>
  <PresentationFormat>Pokaz na ekranie (4:3)</PresentationFormat>
  <Paragraphs>102</Paragraphs>
  <Slides>50</Slides>
  <Notes>2</Notes>
  <HiddenSlides>0</HiddenSlides>
  <MMClips>24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54" baseType="lpstr">
      <vt:lpstr>Times New Roman</vt:lpstr>
      <vt:lpstr>Arial</vt:lpstr>
      <vt:lpstr>Calibri</vt:lpstr>
      <vt:lpstr>Projekt domyślny</vt:lpstr>
      <vt:lpstr>Historia  Publicznej Szkoły Podstawowej  nr 2 w Praszce</vt:lpstr>
      <vt:lpstr>Co było w naszym budynku ?   ...przed rokiem 1939...</vt:lpstr>
      <vt:lpstr>...w czasie II wojny...</vt:lpstr>
      <vt:lpstr>... po wojnie ...</vt:lpstr>
      <vt:lpstr>Jak zmienił się wygląd budynku ?</vt:lpstr>
      <vt:lpstr>...Początki szkoły podstawowej...</vt:lpstr>
      <vt:lpstr>Dyrektorzy szkoły </vt:lpstr>
      <vt:lpstr>Obecnie 2010r.</vt:lpstr>
      <vt:lpstr>Zapraszamy na wycieczkę po naszej szkole</vt:lpstr>
      <vt:lpstr>Teren przed szkołą</vt:lpstr>
      <vt:lpstr>Wejście do szkoły</vt:lpstr>
      <vt:lpstr>Szkoła nr 2</vt:lpstr>
      <vt:lpstr>Korytarz na parterze</vt:lpstr>
      <vt:lpstr>Korytarz na parterze</vt:lpstr>
      <vt:lpstr>Pokój nauczycielski</vt:lpstr>
      <vt:lpstr>Pokój nauczycielski</vt:lpstr>
      <vt:lpstr>Pracownia j. angielskiego sala 15</vt:lpstr>
      <vt:lpstr>Sekretariat</vt:lpstr>
      <vt:lpstr>Gabinet Dyrektora szkoły</vt:lpstr>
      <vt:lpstr>Gabinet Dyrektora</vt:lpstr>
      <vt:lpstr>Biblioteka szkolna</vt:lpstr>
      <vt:lpstr>Biblioteka szkolna</vt:lpstr>
      <vt:lpstr>Biblioteka szkolna</vt:lpstr>
      <vt:lpstr>Biblioteka szkolna</vt:lpstr>
      <vt:lpstr>Świetlica</vt:lpstr>
      <vt:lpstr>Świetlica</vt:lpstr>
      <vt:lpstr>Świetlica</vt:lpstr>
      <vt:lpstr>Gabinet pielęgniarki</vt:lpstr>
      <vt:lpstr> </vt:lpstr>
      <vt:lpstr>Sala informatyczna</vt:lpstr>
      <vt:lpstr>Korytarz na I piętrze</vt:lpstr>
      <vt:lpstr>Klasa I – sala 29</vt:lpstr>
      <vt:lpstr>Klasa I – sala 29</vt:lpstr>
      <vt:lpstr>Klasa II – sala 30</vt:lpstr>
      <vt:lpstr>Klasa II – sala 30</vt:lpstr>
      <vt:lpstr>Pracownia j. polskiego i muzyki –  sala 31</vt:lpstr>
      <vt:lpstr>Klasa III – sala 28</vt:lpstr>
      <vt:lpstr>Klasa III – sala 28</vt:lpstr>
      <vt:lpstr>Sala 27 – zajęcia dodatkowe </vt:lpstr>
      <vt:lpstr>Toaleta dla dzieci</vt:lpstr>
      <vt:lpstr>Sklepik</vt:lpstr>
      <vt:lpstr>Sklepik</vt:lpstr>
      <vt:lpstr>Mała sala gimnastyczna</vt:lpstr>
      <vt:lpstr>Pracownia historii i religii – sala 39</vt:lpstr>
      <vt:lpstr>Pracownia matematyki i przyrody – sala 36</vt:lpstr>
      <vt:lpstr>Sala gimnastyczna</vt:lpstr>
      <vt:lpstr>Sala gimnastyczna</vt:lpstr>
      <vt:lpstr>Szatnie  szkolne</vt:lpstr>
      <vt:lpstr>Boczne wejście do szkoły</vt:lpstr>
      <vt:lpstr>Materiały  do  prezentacji  zebrali i  opracowali  uczestnicy   N T U E   uczniowie  II i III klasy  </vt:lpstr>
    </vt:vector>
  </TitlesOfParts>
  <Company>SzkoŁa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szkoły PSP nr 2 w Praszce</dc:title>
  <dc:creator>Dyrektor</dc:creator>
  <cp:lastModifiedBy>Biblioteka</cp:lastModifiedBy>
  <cp:revision>89</cp:revision>
  <dcterms:created xsi:type="dcterms:W3CDTF">2005-06-14T08:13:02Z</dcterms:created>
  <dcterms:modified xsi:type="dcterms:W3CDTF">2010-05-14T11:59:52Z</dcterms:modified>
</cp:coreProperties>
</file>