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</p:sldMasterIdLst>
  <p:sldIdLst>
    <p:sldId id="256" r:id="rId4"/>
    <p:sldId id="257" r:id="rId5"/>
    <p:sldId id="259" r:id="rId6"/>
    <p:sldId id="258" r:id="rId7"/>
    <p:sldId id="261" r:id="rId8"/>
    <p:sldId id="260" r:id="rId9"/>
    <p:sldId id="262" r:id="rId10"/>
    <p:sldId id="263" r:id="rId11"/>
    <p:sldId id="264" r:id="rId12"/>
    <p:sldId id="265" r:id="rId13"/>
    <p:sldId id="267" r:id="rId14"/>
    <p:sldId id="269" r:id="rId15"/>
    <p:sldId id="266" r:id="rId16"/>
    <p:sldId id="268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740"/>
    <a:srgbClr val="0AC6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0EE6-5D7E-4BDB-9B3A-DD9038A85E0B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E7F13FF-1710-44E3-AD01-1C0FE91CBC4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0EE6-5D7E-4BDB-9B3A-DD9038A85E0B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13FF-1710-44E3-AD01-1C0FE91CBC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0EE6-5D7E-4BDB-9B3A-DD9038A85E0B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13FF-1710-44E3-AD01-1C0FE91CBC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D080EE6-5D7E-4BDB-9B3A-DD9038A85E0B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E7F13FF-1710-44E3-AD01-1C0FE91CBC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D080EE6-5D7E-4BDB-9B3A-DD9038A85E0B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13FF-1710-44E3-AD01-1C0FE91CBC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D080EE6-5D7E-4BDB-9B3A-DD9038A85E0B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E7F13FF-1710-44E3-AD01-1C0FE91CBC4E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D080EE6-5D7E-4BDB-9B3A-DD9038A85E0B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E7F13FF-1710-44E3-AD01-1C0FE91CBC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D080EE6-5D7E-4BDB-9B3A-DD9038A85E0B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E7F13FF-1710-44E3-AD01-1C0FE91CBC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0EE6-5D7E-4BDB-9B3A-DD9038A85E0B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13FF-1710-44E3-AD01-1C0FE91CBC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D080EE6-5D7E-4BDB-9B3A-DD9038A85E0B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E7F13FF-1710-44E3-AD01-1C0FE91CBC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D080EE6-5D7E-4BDB-9B3A-DD9038A85E0B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E7F13FF-1710-44E3-AD01-1C0FE91CBC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0EE6-5D7E-4BDB-9B3A-DD9038A85E0B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13FF-1710-44E3-AD01-1C0FE91CBC4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D080EE6-5D7E-4BDB-9B3A-DD9038A85E0B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E7F13FF-1710-44E3-AD01-1C0FE91CBC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0EE6-5D7E-4BDB-9B3A-DD9038A85E0B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13FF-1710-44E3-AD01-1C0FE91CBC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0EE6-5D7E-4BDB-9B3A-DD9038A85E0B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13FF-1710-44E3-AD01-1C0FE91CBC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D080EE6-5D7E-4BDB-9B3A-DD9038A85E0B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E7F13FF-1710-44E3-AD01-1C0FE91CBC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080EE6-5D7E-4BDB-9B3A-DD9038A85E0B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7F13FF-1710-44E3-AD01-1C0FE91CBC4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080EE6-5D7E-4BDB-9B3A-DD9038A85E0B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7F13FF-1710-44E3-AD01-1C0FE91CBC4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080EE6-5D7E-4BDB-9B3A-DD9038A85E0B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7F13FF-1710-44E3-AD01-1C0FE91CBC4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080EE6-5D7E-4BDB-9B3A-DD9038A85E0B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7F13FF-1710-44E3-AD01-1C0FE91CBC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080EE6-5D7E-4BDB-9B3A-DD9038A85E0B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7F13FF-1710-44E3-AD01-1C0FE91CBC4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080EE6-5D7E-4BDB-9B3A-DD9038A85E0B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7F13FF-1710-44E3-AD01-1C0FE91CBC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0EE6-5D7E-4BDB-9B3A-DD9038A85E0B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E7F13FF-1710-44E3-AD01-1C0FE91CBC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D080EE6-5D7E-4BDB-9B3A-DD9038A85E0B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7F13FF-1710-44E3-AD01-1C0FE91CBC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D080EE6-5D7E-4BDB-9B3A-DD9038A85E0B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E7F13FF-1710-44E3-AD01-1C0FE91CBC4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080EE6-5D7E-4BDB-9B3A-DD9038A85E0B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7F13FF-1710-44E3-AD01-1C0FE91CBC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080EE6-5D7E-4BDB-9B3A-DD9038A85E0B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7F13FF-1710-44E3-AD01-1C0FE91CBC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0EE6-5D7E-4BDB-9B3A-DD9038A85E0B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13FF-1710-44E3-AD01-1C0FE91CBC4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0EE6-5D7E-4BDB-9B3A-DD9038A85E0B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13FF-1710-44E3-AD01-1C0FE91CBC4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0EE6-5D7E-4BDB-9B3A-DD9038A85E0B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13FF-1710-44E3-AD01-1C0FE91CBC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0EE6-5D7E-4BDB-9B3A-DD9038A85E0B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13FF-1710-44E3-AD01-1C0FE91CBC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0EE6-5D7E-4BDB-9B3A-DD9038A85E0B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13FF-1710-44E3-AD01-1C0FE91CBC4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0EE6-5D7E-4BDB-9B3A-DD9038A85E0B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E7F13FF-1710-44E3-AD01-1C0FE91CBC4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D080EE6-5D7E-4BDB-9B3A-DD9038A85E0B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E7F13FF-1710-44E3-AD01-1C0FE91CBC4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D080EE6-5D7E-4BDB-9B3A-DD9038A85E0B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E7F13FF-1710-44E3-AD01-1C0FE91CBC4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D080EE6-5D7E-4BDB-9B3A-DD9038A85E0B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E7F13FF-1710-44E3-AD01-1C0FE91CBC4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00298" y="142852"/>
            <a:ext cx="6415078" cy="2428892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l-PL" sz="3500" dirty="0" smtClean="0">
                <a:solidFill>
                  <a:schemeClr val="tx1"/>
                </a:solidFill>
                <a:latin typeface="Californian FB" pitchFamily="18" charset="0"/>
              </a:rPr>
              <a:t>Historia Publicznego Gimnazjum nr 1 im. Kardynała Stefana Wyszyńskiego                          w Prudniku  </a:t>
            </a:r>
            <a:endParaRPr lang="pl-PL" sz="3500" dirty="0">
              <a:solidFill>
                <a:schemeClr val="tx1"/>
              </a:solidFill>
              <a:latin typeface="Californian FB" pitchFamily="18" charset="0"/>
            </a:endParaRPr>
          </a:p>
        </p:txBody>
      </p:sp>
      <p:pic>
        <p:nvPicPr>
          <p:cNvPr id="3" name="Picture 5" descr="s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429000"/>
            <a:ext cx="4813628" cy="2822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Obraz 3" descr="Obraz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28604"/>
            <a:ext cx="1895634" cy="1833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   Od dwóch lat w naszej szkole w miesiącu czerwcu organizowany jest </a:t>
            </a:r>
            <a:r>
              <a:rPr lang="pl-PL" dirty="0" err="1" smtClean="0"/>
              <a:t>Gimpik</a:t>
            </a:r>
            <a:r>
              <a:rPr lang="pl-PL" dirty="0" smtClean="0"/>
              <a:t>. Jest to impreza rodzinna przygotowana przez uczniów, rodziców i nauczycieli naszej szkoły. Z wielką werwą wszyscy szykują ciasta, sałatki … </a:t>
            </a:r>
            <a:r>
              <a:rPr lang="pl-PL" dirty="0" smtClean="0"/>
              <a:t>                      i  </a:t>
            </a:r>
            <a:r>
              <a:rPr lang="pl-PL" dirty="0" smtClean="0"/>
              <a:t>wspaniałą atmosferę. Są konkursy, tańce, śpiewy, prezentacje sołectw i wiele innych atrakcji. 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0" y="214290"/>
            <a:ext cx="91871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Gimpik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2006 impreza rodzinna</a:t>
            </a:r>
            <a:endParaRPr lang="pl-PL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Obraz 4" descr="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4000504"/>
            <a:ext cx="3314704" cy="22098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857224" y="2071678"/>
            <a:ext cx="7772400" cy="4572000"/>
          </a:xfrm>
        </p:spPr>
        <p:txBody>
          <a:bodyPr/>
          <a:lstStyle/>
          <a:p>
            <a:pPr algn="ctr">
              <a:buNone/>
            </a:pPr>
            <a:r>
              <a:rPr lang="pl-PL" dirty="0" smtClean="0">
                <a:solidFill>
                  <a:srgbClr val="7030A0"/>
                </a:solidFill>
              </a:rPr>
              <a:t>Od 23 listopada do 2 grudnia ubiegłego roku w Gimnazjum nr1 w Prudniku przebywała grupa młodzieży ukraińskiej            w ramach programu Narodowego Centrum Kultury                     w Warszawie. Byli to uczniowie partnerskiej szkoły                       w </a:t>
            </a:r>
            <a:r>
              <a:rPr lang="pl-PL" dirty="0" err="1" smtClean="0">
                <a:solidFill>
                  <a:srgbClr val="7030A0"/>
                </a:solidFill>
              </a:rPr>
              <a:t>Nadwórnej</a:t>
            </a:r>
            <a:r>
              <a:rPr lang="pl-PL" dirty="0" smtClean="0">
                <a:solidFill>
                  <a:srgbClr val="7030A0"/>
                </a:solidFill>
              </a:rPr>
              <a:t>.</a:t>
            </a:r>
          </a:p>
          <a:p>
            <a:pPr algn="ctr">
              <a:buNone/>
            </a:pPr>
            <a:endParaRPr lang="pl-PL" dirty="0">
              <a:solidFill>
                <a:srgbClr val="7030A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285728"/>
            <a:ext cx="89297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Młodzież z </a:t>
            </a:r>
            <a:r>
              <a:rPr lang="pl-PL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Nadwórnej</a:t>
            </a:r>
            <a:r>
              <a:rPr lang="pl-PL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w Prudniku</a:t>
            </a:r>
            <a:endParaRPr lang="pl-PL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Obraz 4" descr="PICT08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4429132"/>
            <a:ext cx="2928958" cy="21967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Obraz 5" descr="PICT08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4500546"/>
            <a:ext cx="2714644" cy="20359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>
                <a:solidFill>
                  <a:srgbClr val="00B0F0"/>
                </a:solidFill>
              </a:rPr>
              <a:t>        </a:t>
            </a:r>
            <a:r>
              <a:rPr lang="pl-PL" dirty="0" smtClean="0"/>
              <a:t>Dnia 28.09.2007 roku w naszej szkole otwarto świetlicę środowiskową. W uroczystości brały udział władze miasta                z burmistrzem F. </a:t>
            </a:r>
            <a:r>
              <a:rPr lang="pl-PL" dirty="0" err="1" smtClean="0"/>
              <a:t>Fejdychem</a:t>
            </a:r>
            <a:r>
              <a:rPr lang="pl-PL" dirty="0" smtClean="0"/>
              <a:t> na </a:t>
            </a:r>
            <a:r>
              <a:rPr lang="pl-PL" dirty="0" err="1" smtClean="0"/>
              <a:t>czele.Przecięcia</a:t>
            </a:r>
            <a:r>
              <a:rPr lang="pl-PL" dirty="0" smtClean="0"/>
              <a:t> wstęgi dokonali wspólnie: dyrekcja, rodzice, uczniowie – sportowcy, harcerze, samorząd uczniowski, przedstawiciele służb publicznych.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642910" y="0"/>
            <a:ext cx="807249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Otwarcie świetlicy środowiskowej</a:t>
            </a:r>
            <a:endParaRPr lang="pl-PL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586690" cy="4572000"/>
          </a:xfrm>
        </p:spPr>
        <p:txBody>
          <a:bodyPr/>
          <a:lstStyle/>
          <a:p>
            <a:pPr algn="ctr">
              <a:buNone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     Dnia 25.10.2006 roku odbył się Bieg Prymasowski klasy pierwsze rywalizowały między sobą w konkursie wiedzy                 o patronie Kardynale Stefanie Wyszyńskim, konkursach zręcznościowych i plastycznych. W dalszej kolejności odbyło się pasowanie na gimnazjalistę oraz zwiedzanie celi – miejsca uwięzienia naszego patrona. 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214414" y="214290"/>
            <a:ext cx="66974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Bieg Prymasowski</a:t>
            </a:r>
            <a:endParaRPr lang="pl-PL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Obraz 4" descr="DSC_0338 -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4214818"/>
            <a:ext cx="3066725" cy="2060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Obraz 5" descr="DSC_05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357818" y="4143380"/>
            <a:ext cx="2571769" cy="20242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928662" y="1785926"/>
            <a:ext cx="7772400" cy="4286248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       W Urzędzie Marszałkowskim po raz czwarty rozstrzygnięty został konkurs „Partnerstwo bez granic” , którego intencją jest wyłonienie najlepszych inicjatyw organizowanych we współpracy z partnerami zagranicznymi. 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857224" y="142852"/>
            <a:ext cx="80010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Prudnik po trzykroć nagrodzony!!!</a:t>
            </a:r>
            <a:endParaRPr lang="pl-PL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57158" y="1643050"/>
            <a:ext cx="8343904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3200" dirty="0" smtClean="0">
                <a:solidFill>
                  <a:srgbClr val="0AC60A"/>
                </a:solidFill>
              </a:rPr>
              <a:t>   </a:t>
            </a:r>
            <a:r>
              <a:rPr lang="pl-PL" sz="3200" dirty="0" smtClean="0"/>
              <a:t>26.10.2007r</a:t>
            </a:r>
            <a:r>
              <a:rPr lang="pl-PL" sz="3200" dirty="0" smtClean="0"/>
              <a:t>. Tego dnia odbyła się uroczystość posadzenia Buka Kardynalskiego w Prudniku Lesie, inicjatorem tego wydarzenia było nasze Gimnazjum, </a:t>
            </a:r>
            <a:r>
              <a:rPr lang="pl-PL" sz="3200" dirty="0" smtClean="0"/>
              <a:t> a </a:t>
            </a:r>
            <a:r>
              <a:rPr lang="pl-PL" sz="3200" dirty="0" smtClean="0"/>
              <a:t>współorganizatorem nadleśnictwo w Prudniku.</a:t>
            </a:r>
            <a:endParaRPr lang="pl-PL" sz="3200" dirty="0"/>
          </a:p>
        </p:txBody>
      </p:sp>
      <p:sp>
        <p:nvSpPr>
          <p:cNvPr id="4" name="Prostokąt 3"/>
          <p:cNvSpPr/>
          <p:nvPr/>
        </p:nvSpPr>
        <p:spPr>
          <a:xfrm>
            <a:off x="1428728" y="142852"/>
            <a:ext cx="60007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Posadzenie Buka Kardynalskiego</a:t>
            </a:r>
            <a:endParaRPr lang="pl-PL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Obraz 5" descr="PICT0036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3786190"/>
            <a:ext cx="1857388" cy="27860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Dnia 13-19. 05.2008 roku ponownie młodzież z </a:t>
            </a:r>
            <a:r>
              <a:rPr lang="pl-PL" dirty="0" err="1" smtClean="0"/>
              <a:t>Nadwórnej</a:t>
            </a:r>
            <a:r>
              <a:rPr lang="pl-PL" dirty="0" smtClean="0"/>
              <a:t> gości w PG 1 w Prudniku. Tym razem wspólna praca przy projekcie „Demokracja bez granic” w przerwie projektu wyjście na Kopę Biskupią.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00100" y="0"/>
            <a:ext cx="700092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Projekt NCK „Demokracja bez granic”</a:t>
            </a:r>
            <a:endParaRPr lang="pl-PL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57158" y="1571612"/>
            <a:ext cx="8272466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3600" dirty="0" smtClean="0"/>
              <a:t>   Dnia </a:t>
            </a:r>
            <a:r>
              <a:rPr lang="pl-PL" sz="3600" dirty="0" smtClean="0"/>
              <a:t>30 maja do 6 czerwca 2008 roku. Tym razem młodzież z naszego gimnazjum ponownie na Ukrainie w </a:t>
            </a:r>
            <a:r>
              <a:rPr lang="pl-PL" sz="3600" dirty="0" err="1" smtClean="0"/>
              <a:t>Nadwórnej</a:t>
            </a:r>
            <a:r>
              <a:rPr lang="pl-PL" sz="3600" dirty="0" smtClean="0"/>
              <a:t> – </a:t>
            </a:r>
            <a:r>
              <a:rPr lang="pl-PL" sz="3600" dirty="0" smtClean="0"/>
              <a:t>                     to </a:t>
            </a:r>
            <a:r>
              <a:rPr lang="pl-PL" sz="3600" dirty="0" smtClean="0"/>
              <a:t>II część NCK. „Było tak cudownie, że nie chce się wracać!!!”</a:t>
            </a:r>
            <a:endParaRPr lang="pl-PL" sz="3600" dirty="0"/>
          </a:p>
        </p:txBody>
      </p:sp>
      <p:sp>
        <p:nvSpPr>
          <p:cNvPr id="4" name="Prostokąt 3"/>
          <p:cNvSpPr/>
          <p:nvPr/>
        </p:nvSpPr>
        <p:spPr>
          <a:xfrm>
            <a:off x="285720" y="0"/>
            <a:ext cx="85011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Projekt NCK cz. II „Integracja bez granic”</a:t>
            </a:r>
            <a:endParaRPr lang="pl-PL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8415342" cy="4786314"/>
          </a:xfrm>
        </p:spPr>
        <p:txBody>
          <a:bodyPr/>
          <a:lstStyle/>
          <a:p>
            <a:pPr algn="ctr">
              <a:buNone/>
            </a:pPr>
            <a:r>
              <a:rPr lang="pl-PL" sz="3200" dirty="0" smtClean="0"/>
              <a:t>   26 </a:t>
            </a:r>
            <a:r>
              <a:rPr lang="pl-PL" sz="3200" dirty="0" smtClean="0"/>
              <a:t>września 2008 roku Dominikanin O. Jan Góra jest od wczoraj honorowym obywatelem rodzinnego Prudnika. 60-letni zakonnik, pisarz i publicysta, znany jest przede wszystkim jako działacz katolicki i organizator masowych spotkań młodzieży nad Legnicą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214414" y="0"/>
            <a:ext cx="68580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Honorowy obywatel Prudnika</a:t>
            </a:r>
            <a:endParaRPr lang="pl-PL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Obraz 5" descr="CNV00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229808" y="4485176"/>
            <a:ext cx="2501153" cy="16746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W dniach 4-6 listopada uczniowie PG 1 z Prudnika, gimnazjaliści z Krapkowic i Zdzieszowic oraz licealiści z Opola, wzięli udział w wycieczce do Warszawy. Miała ona na celu głębsze poznanie życia Kardynała Stefana Wyszyńskiego, który jest patronem wszystkich zaangażowanych szkół.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785786" y="285728"/>
            <a:ext cx="7230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Wycieczka do Warszawy</a:t>
            </a:r>
            <a:endParaRPr lang="pl-PL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Obraz 4" descr="CSC_07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3714752"/>
            <a:ext cx="4127752" cy="27708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 smtClean="0"/>
              <a:t>W dniach 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8-17.09.2005</a:t>
            </a:r>
            <a:r>
              <a:rPr lang="pl-PL" sz="2400" dirty="0" smtClean="0"/>
              <a:t> trzy uczennice z nasze szkoły wraz z nauczycielką p. Katarzyną Wołoszyn brały udział w projekcie ,, </a:t>
            </a:r>
            <a:r>
              <a:rPr lang="pl-PL" sz="2400" dirty="0" err="1" smtClean="0"/>
              <a:t>Summer</a:t>
            </a:r>
            <a:r>
              <a:rPr lang="pl-PL" sz="2400" dirty="0" smtClean="0"/>
              <a:t> </a:t>
            </a:r>
            <a:r>
              <a:rPr lang="pl-PL" sz="2400" dirty="0" err="1" smtClean="0"/>
              <a:t>Academy</a:t>
            </a:r>
            <a:r>
              <a:rPr lang="pl-PL" sz="2400" dirty="0" smtClean="0"/>
              <a:t> ‘’ realizowanym perze fundację Carl Richard </a:t>
            </a:r>
            <a:r>
              <a:rPr lang="pl-PL" sz="2400" dirty="0" err="1" smtClean="0"/>
              <a:t>Montaq</a:t>
            </a:r>
            <a:r>
              <a:rPr lang="pl-PL" sz="2400" dirty="0" smtClean="0"/>
              <a:t> </a:t>
            </a:r>
            <a:r>
              <a:rPr lang="pl-PL" sz="2400" dirty="0" err="1" smtClean="0"/>
              <a:t>Stiftung</a:t>
            </a:r>
            <a:r>
              <a:rPr lang="pl-PL" sz="2400" dirty="0" smtClean="0"/>
              <a:t> fur </a:t>
            </a:r>
            <a:r>
              <a:rPr lang="pl-PL" sz="2400" dirty="0" err="1" smtClean="0"/>
              <a:t>Jugend</a:t>
            </a:r>
            <a:r>
              <a:rPr lang="pl-PL" sz="2400" dirty="0" smtClean="0"/>
              <a:t> and </a:t>
            </a:r>
            <a:r>
              <a:rPr lang="pl-PL" sz="2400" dirty="0" err="1" smtClean="0"/>
              <a:t>Gesellschaft</a:t>
            </a:r>
            <a:r>
              <a:rPr lang="pl-PL" sz="2400" dirty="0" smtClean="0"/>
              <a:t> we współpracy z Uniwersytetem opolskim oraz gimnazjum                  w </a:t>
            </a:r>
            <a:r>
              <a:rPr lang="pl-PL" sz="2400" dirty="0" err="1" smtClean="0"/>
              <a:t>Dungloe</a:t>
            </a:r>
            <a:r>
              <a:rPr lang="pl-PL" sz="2400" dirty="0" smtClean="0"/>
              <a:t> w Irlandii.  </a:t>
            </a:r>
            <a:endParaRPr lang="pl-PL" sz="2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Wycieczka do Irlandii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Obraz 4" descr="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4214818"/>
            <a:ext cx="2866754" cy="20716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24" y="714356"/>
            <a:ext cx="7772400" cy="1143000"/>
          </a:xfrm>
        </p:spPr>
        <p:txBody>
          <a:bodyPr>
            <a:noAutofit/>
          </a:bodyPr>
          <a:lstStyle/>
          <a:p>
            <a:r>
              <a:rPr lang="pl-PL" sz="3200" dirty="0" smtClean="0"/>
              <a:t>Wieczór adwentowo-bożonarodzeniowy w Towarzystwie Przyjaciół Niemców na Śląskim Opolskim</a:t>
            </a:r>
            <a:endParaRPr lang="pl-PL" sz="32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42910" y="2285992"/>
            <a:ext cx="76438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Dnia 12.12.2005 r. grupa ,,Der, </a:t>
            </a:r>
            <a:r>
              <a:rPr lang="pl-PL" sz="2800" b="1" dirty="0" err="1" smtClean="0"/>
              <a:t>Die</a:t>
            </a:r>
            <a:r>
              <a:rPr lang="pl-PL" sz="2800" b="1" dirty="0" smtClean="0"/>
              <a:t> ,</a:t>
            </a:r>
            <a:r>
              <a:rPr lang="pl-PL" sz="2800" b="1" dirty="0" err="1" smtClean="0"/>
              <a:t>Das-ki</a:t>
            </a:r>
            <a:r>
              <a:rPr lang="pl-PL" sz="2800" b="1" dirty="0" smtClean="0"/>
              <a:t>” wraz z dyrektorem  szkoły p. L. Lisowską oraz nauczycielami j. niemieckiego p. L. </a:t>
            </a:r>
            <a:r>
              <a:rPr lang="pl-PL" sz="2800" b="1" dirty="0" err="1" smtClean="0"/>
              <a:t>Pieloch</a:t>
            </a:r>
            <a:r>
              <a:rPr lang="pl-PL" sz="2800" b="1" dirty="0" smtClean="0"/>
              <a:t>                       i p. K. Wołoszyn wzięła udział w wieczorze adwentowo-bożonarodzeniowym przygotowanym przez Towarzystwo Społeczno-Kulturalne Niemców na Śląsku Opolskim. Uczniowie  recytowali wiersze o tematyce bożonarodzeniowej, śpiewali kolędy w j. polskim i niemieckim.      </a:t>
            </a:r>
            <a:endParaRPr lang="pl-P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dirty="0" smtClean="0"/>
              <a:t>Warsztaty Bożonarodzeniowe oraz wyjazd do Włoch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14282" y="1571612"/>
            <a:ext cx="5572164" cy="500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Uczniowie pod opieką  P.D </a:t>
            </a:r>
            <a:r>
              <a:rPr lang="pl-PL" sz="2400" b="1" dirty="0" err="1" smtClean="0">
                <a:solidFill>
                  <a:schemeClr val="accent2">
                    <a:lumMod val="75000"/>
                  </a:schemeClr>
                </a:solidFill>
              </a:rPr>
              <a:t>Hakman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, przez cały miesiąc  grudzień tworzyli różnorodne ozdoby świąteczne. Były m.in. Gwiazdy , anioły z papieru i bibuły ozdoby z kolorowego brystolu i wiele innych. Prace te. Jak  również prace plastyczne uczniów p. Anny Dobrzańskiej  - naszej plastyczki                          i artystki zostały zaprezentowane na wystawie bożonarodzeniowej w miejscu partnerskim  Prudnika – San </a:t>
            </a:r>
            <a:r>
              <a:rPr lang="pl-PL" sz="2400" b="1" dirty="0" err="1" smtClean="0">
                <a:solidFill>
                  <a:schemeClr val="accent2">
                    <a:lumMod val="75000"/>
                  </a:schemeClr>
                </a:solidFill>
              </a:rPr>
              <a:t>Gustino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 we Włoszech. Wystawa odbyła się w dniach 16-19 XII 2005</a:t>
            </a:r>
            <a:endParaRPr lang="pl-PL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Obraz 3" descr="PICT34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2643182"/>
            <a:ext cx="2857488" cy="21431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5786" y="71435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Wigilia z udziałem przedstawicieli Towarzystwa Społeczno-Kulturalnego Niemców na Śląsku Opolskim</a:t>
            </a:r>
            <a:endParaRPr lang="pl-PL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785786" y="2286000"/>
            <a:ext cx="77724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3200" b="1" dirty="0" smtClean="0">
                <a:solidFill>
                  <a:schemeClr val="bg1">
                    <a:lumMod val="50000"/>
                  </a:schemeClr>
                </a:solidFill>
              </a:rPr>
              <a:t>         Dnia 21.12.2005r. Odbyła się w naszej szkole wigilia z udziałem przedstawicieli Towarzystwa Społeczno-Kulturalnego Niemców na Śląsku Opolskim , wice dyrektora </a:t>
            </a:r>
            <a:r>
              <a:rPr lang="pl-PL" sz="3200" b="1" dirty="0" err="1" smtClean="0">
                <a:solidFill>
                  <a:schemeClr val="bg1">
                    <a:lumMod val="50000"/>
                  </a:schemeClr>
                </a:solidFill>
              </a:rPr>
              <a:t>GZOiW</a:t>
            </a:r>
            <a:r>
              <a:rPr lang="pl-PL" sz="3200" b="1" dirty="0" smtClean="0">
                <a:solidFill>
                  <a:schemeClr val="bg1">
                    <a:lumMod val="50000"/>
                  </a:schemeClr>
                </a:solidFill>
              </a:rPr>
              <a:t> p. W  </a:t>
            </a:r>
            <a:r>
              <a:rPr lang="pl-PL" sz="3200" b="1" dirty="0" err="1" smtClean="0">
                <a:solidFill>
                  <a:schemeClr val="bg1">
                    <a:lumMod val="50000"/>
                  </a:schemeClr>
                </a:solidFill>
              </a:rPr>
              <a:t>Wtodowską</a:t>
            </a:r>
            <a:r>
              <a:rPr lang="pl-PL" sz="3200" b="1" dirty="0" smtClean="0">
                <a:solidFill>
                  <a:schemeClr val="bg1">
                    <a:lumMod val="50000"/>
                  </a:schemeClr>
                </a:solidFill>
              </a:rPr>
              <a:t> , </a:t>
            </a:r>
            <a:r>
              <a:rPr lang="pl-PL" sz="3200" b="1" dirty="0" err="1" smtClean="0">
                <a:solidFill>
                  <a:schemeClr val="bg1">
                    <a:lumMod val="50000"/>
                  </a:schemeClr>
                </a:solidFill>
              </a:rPr>
              <a:t>Dyrektorcją</a:t>
            </a:r>
            <a:r>
              <a:rPr lang="pl-PL" sz="3200" b="1" dirty="0" smtClean="0">
                <a:solidFill>
                  <a:schemeClr val="bg1">
                    <a:lumMod val="50000"/>
                  </a:schemeClr>
                </a:solidFill>
              </a:rPr>
              <a:t> Szkoły i nauczycielami                    i . Obcych </a:t>
            </a:r>
            <a:endParaRPr lang="pl-PL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    </a:t>
            </a:r>
            <a:r>
              <a:rPr lang="pl-PL" sz="5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Jasełka 2005 rok</a:t>
            </a:r>
            <a:endParaRPr lang="pl-PL" sz="54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57158" y="1571612"/>
            <a:ext cx="578647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Rok 2005 zakończyliśmy w naszej szkole jak zawsze uroczyście. W dniach 21 i 22 grudnia odbyły się wigilie klasowe, oraz wystawiono </a:t>
            </a:r>
            <a:r>
              <a:rPr lang="pl-PL" sz="2400" b="1" dirty="0" err="1" smtClean="0"/>
              <a:t>Jasełka.Nad</a:t>
            </a:r>
            <a:r>
              <a:rPr lang="pl-PL" sz="2400" b="1" dirty="0" smtClean="0"/>
              <a:t> przedstawieniem pracowali uczniowie pod opieką katechetów :p. I. Luty –Cieśla i ks. Tomasza Skowrona. Zaangażowanego  blisko 30 osób. Towarzyszył jak zawsze niezawodny Dysonans pod kierunkiem p. A. Główki, oraz Grześ </a:t>
            </a:r>
            <a:r>
              <a:rPr lang="pl-PL" sz="2400" b="1" dirty="0" err="1" smtClean="0"/>
              <a:t>Mięczakowski</a:t>
            </a:r>
            <a:r>
              <a:rPr lang="pl-PL" sz="2400" b="1" dirty="0" smtClean="0"/>
              <a:t> z gitara i Kuba Kędzior z akordeonem . Jasełka </a:t>
            </a:r>
            <a:r>
              <a:rPr lang="pl-PL" sz="2400" b="1" dirty="0" err="1" smtClean="0"/>
              <a:t>rówież</a:t>
            </a:r>
            <a:r>
              <a:rPr lang="pl-PL" sz="2400" b="1" dirty="0" smtClean="0"/>
              <a:t> wystawiono w parafii podczas 2 dnia Świąt Bożego Narodzenia .</a:t>
            </a:r>
            <a:endParaRPr lang="pl-PL" sz="2400" b="1" dirty="0"/>
          </a:p>
        </p:txBody>
      </p:sp>
      <p:pic>
        <p:nvPicPr>
          <p:cNvPr id="4" name="Obraz 3" descr="PICT37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1928802"/>
            <a:ext cx="2666987" cy="200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pl-PL" b="1" dirty="0" smtClean="0"/>
              <a:t>Konkurs plastyczny o lesie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785786" y="1643050"/>
            <a:ext cx="77724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400" b="1" dirty="0" smtClean="0"/>
              <a:t>     W dniu 28.02.2006 w naszej szkole odbyło się uroczyste wręczenie nagród uczestnikom konkursu ,,Las w poezji i malarstwie ‘’. Organizatorom konkursu była                       p. B. Dancewicz, a wiersze i plakaty oceniała                        p. J. Korczyńska i p. L. Lisowska. Podczas uroczystego spotkania w dniu 18 marca p. S. Jurecki znad leśnictwa Prudnik pogratulował wszystkim uczestnikom wspaniałych pomysłów dotyczących lasu i wręczył nagrody, które ufundowało nadleśnictwo Prudnik. </a:t>
            </a:r>
            <a:endParaRPr lang="pl-PL" sz="2400" b="1" dirty="0"/>
          </a:p>
        </p:txBody>
      </p:sp>
      <p:pic>
        <p:nvPicPr>
          <p:cNvPr id="4" name="Obraz 3" descr="Zdjęcie0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5000636"/>
            <a:ext cx="2057397" cy="1543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92867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Zwycięzcy konkursu wiedzy o Unii Europejskiej, którego patronem i pomysłodawcą był poseł do parlamentu Europejskiego Stanisław Jałowiecki – odwiedzili Brukselę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785786" y="2285992"/>
            <a:ext cx="7772400" cy="4286248"/>
          </a:xfrm>
        </p:spPr>
        <p:txBody>
          <a:bodyPr/>
          <a:lstStyle/>
          <a:p>
            <a:pPr algn="ctr">
              <a:buNone/>
            </a:pPr>
            <a:r>
              <a:rPr lang="pl-PL" dirty="0" smtClean="0">
                <a:solidFill>
                  <a:srgbClr val="376740"/>
                </a:solidFill>
              </a:rPr>
              <a:t>Ta niepowtarzalna wycieczka była nagrodą za ogromną wiedzę naszych uczniów na temat Unii Europejskiej. Organizatorem konkursu na powyższy temat jak również samej wycieczki był p. mgr Jarosław Wołoszyn.</a:t>
            </a:r>
            <a:br>
              <a:rPr lang="pl-PL" dirty="0" smtClean="0">
                <a:solidFill>
                  <a:srgbClr val="376740"/>
                </a:solidFill>
              </a:rPr>
            </a:br>
            <a:r>
              <a:rPr lang="pl-PL" dirty="0" smtClean="0">
                <a:solidFill>
                  <a:srgbClr val="376740"/>
                </a:solidFill>
              </a:rPr>
              <a:t>Laureaci konkursu zwiedzali przepiękną Brukselę, słynną              z przepysznych czekoladek i gofrów.</a:t>
            </a:r>
            <a:endParaRPr lang="pl-PL" dirty="0">
              <a:solidFill>
                <a:srgbClr val="3767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/>
              <a:t>    W czerwcu w ramach współpracy Publicznego Gimnazjum nr 1 im. Kardynała Stefana Wyszyńskiego w Prudniku z Fundacją Carl Richard </a:t>
            </a:r>
            <a:r>
              <a:rPr lang="pl-PL" b="1" dirty="0" err="1" smtClean="0"/>
              <a:t>Montag</a:t>
            </a:r>
            <a:r>
              <a:rPr lang="pl-PL" b="1" dirty="0" smtClean="0"/>
              <a:t> z Bonn odbył się wyjazd na projekt do </a:t>
            </a:r>
          </a:p>
          <a:p>
            <a:pPr algn="ctr">
              <a:buNone/>
            </a:pPr>
            <a:r>
              <a:rPr lang="pl-PL" b="1" dirty="0" smtClean="0"/>
              <a:t>zaprzyjaźnionej szkoły w Kolonii – </a:t>
            </a:r>
            <a:r>
              <a:rPr lang="pl-PL" b="1" dirty="0" err="1" smtClean="0"/>
              <a:t>Augustrasse</a:t>
            </a:r>
            <a:r>
              <a:rPr lang="pl-PL" b="1" dirty="0" smtClean="0"/>
              <a:t> </a:t>
            </a:r>
            <a:r>
              <a:rPr lang="pl-PL" b="1" dirty="0" err="1" smtClean="0"/>
              <a:t>Schule</a:t>
            </a:r>
            <a:r>
              <a:rPr lang="pl-PL" b="1" dirty="0" smtClean="0"/>
              <a:t>.</a:t>
            </a:r>
            <a:endParaRPr lang="pl-PL" b="1" dirty="0"/>
          </a:p>
        </p:txBody>
      </p:sp>
      <p:sp>
        <p:nvSpPr>
          <p:cNvPr id="4" name="Prostokąt 3"/>
          <p:cNvSpPr/>
          <p:nvPr/>
        </p:nvSpPr>
        <p:spPr>
          <a:xfrm>
            <a:off x="0" y="214290"/>
            <a:ext cx="93583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Wizytą w Kolonii – 6-11 VI 2006</a:t>
            </a:r>
            <a:endParaRPr lang="pl-PL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Obraz 4" descr="DSCN03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929066"/>
            <a:ext cx="3121152" cy="23408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az 5" descr="DSCN03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4071942"/>
            <a:ext cx="285752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211</TotalTime>
  <Words>967</Words>
  <Application>Microsoft Office PowerPoint</Application>
  <PresentationFormat>Pokaz na ekranie (4:3)</PresentationFormat>
  <Paragraphs>38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19</vt:i4>
      </vt:variant>
    </vt:vector>
  </HeadingPairs>
  <TitlesOfParts>
    <vt:vector size="22" baseType="lpstr">
      <vt:lpstr>Kapitał</vt:lpstr>
      <vt:lpstr>1_Energetyczny</vt:lpstr>
      <vt:lpstr>Hol</vt:lpstr>
      <vt:lpstr>Historia Publicznego Gimnazjum nr 1 im. Kardynała Stefana Wyszyńskiego                          w Prudniku  </vt:lpstr>
      <vt:lpstr>Wycieczka do Irlandii</vt:lpstr>
      <vt:lpstr>Wieczór adwentowo-bożonarodzeniowy w Towarzystwie Przyjaciół Niemców na Śląskim Opolskim</vt:lpstr>
      <vt:lpstr>Warsztaty Bożonarodzeniowe oraz wyjazd do Włoch</vt:lpstr>
      <vt:lpstr>Wigilia z udziałem przedstawicieli Towarzystwa Społeczno-Kulturalnego Niemców na Śląsku Opolskim</vt:lpstr>
      <vt:lpstr>             Jasełka 2005 rok</vt:lpstr>
      <vt:lpstr>Konkurs plastyczny o lesie </vt:lpstr>
      <vt:lpstr>Zwycięzcy konkursu wiedzy o Unii Europejskiej, którego patronem i pomysłodawcą był poseł do parlamentu Europejskiego Stanisław Jałowiecki – odwiedzili Brukselę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Szkoły im. Kardynała Stefana Wyszyńskiego w Prudniku</dc:title>
  <dc:creator>student004d</dc:creator>
  <cp:lastModifiedBy>Gosia</cp:lastModifiedBy>
  <cp:revision>32</cp:revision>
  <dcterms:created xsi:type="dcterms:W3CDTF">2010-01-07T12:54:04Z</dcterms:created>
  <dcterms:modified xsi:type="dcterms:W3CDTF">2010-05-16T19:04:09Z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447104675</vt:i4>
  </property>
  <property fmtid="{D5CDD505-2E9C-101B-9397-08002B2CF9AE}" pid="3" name="_NewReviewCycle">
    <vt:lpwstr/>
  </property>
  <property fmtid="{D5CDD505-2E9C-101B-9397-08002B2CF9AE}" pid="4" name="_EmailSubject">
    <vt:lpwstr/>
  </property>
  <property fmtid="{D5CDD505-2E9C-101B-9397-08002B2CF9AE}" pid="5" name="_AuthorEmail">
    <vt:lpwstr>Student004D@sbsmen.edu.pl</vt:lpwstr>
  </property>
  <property fmtid="{D5CDD505-2E9C-101B-9397-08002B2CF9AE}" pid="6" name="_AuthorEmailDisplayName">
    <vt:lpwstr>student004d</vt:lpwstr>
  </property>
</Properties>
</file>