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87" r:id="rId3"/>
    <p:sldId id="288" r:id="rId4"/>
    <p:sldId id="289" r:id="rId5"/>
    <p:sldId id="257" r:id="rId6"/>
    <p:sldId id="258" r:id="rId7"/>
    <p:sldId id="259" r:id="rId8"/>
    <p:sldId id="263" r:id="rId9"/>
    <p:sldId id="265" r:id="rId10"/>
    <p:sldId id="278" r:id="rId11"/>
    <p:sldId id="280" r:id="rId12"/>
    <p:sldId id="260" r:id="rId13"/>
    <p:sldId id="266" r:id="rId14"/>
    <p:sldId id="267" r:id="rId15"/>
    <p:sldId id="268" r:id="rId16"/>
    <p:sldId id="269" r:id="rId17"/>
    <p:sldId id="271" r:id="rId18"/>
    <p:sldId id="270" r:id="rId19"/>
    <p:sldId id="272" r:id="rId20"/>
    <p:sldId id="273" r:id="rId21"/>
    <p:sldId id="292" r:id="rId22"/>
    <p:sldId id="293" r:id="rId23"/>
    <p:sldId id="274" r:id="rId24"/>
    <p:sldId id="275" r:id="rId25"/>
    <p:sldId id="276" r:id="rId26"/>
    <p:sldId id="277" r:id="rId27"/>
    <p:sldId id="290" r:id="rId28"/>
    <p:sldId id="291" r:id="rId29"/>
    <p:sldId id="284" r:id="rId30"/>
    <p:sldId id="294" r:id="rId31"/>
    <p:sldId id="286" r:id="rId32"/>
    <p:sldId id="295" r:id="rId33"/>
  </p:sldIdLst>
  <p:sldSz cx="9144000" cy="6858000" type="screen4x3"/>
  <p:notesSz cx="6858000" cy="9144000"/>
  <p:defaultTextStyle>
    <a:defPPr>
      <a:defRPr lang="pl-PL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33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900" autoAdjust="0"/>
    <p:restoredTop sz="94660"/>
  </p:normalViewPr>
  <p:slideViewPr>
    <p:cSldViewPr>
      <p:cViewPr varScale="1">
        <p:scale>
          <a:sx n="50" d="100"/>
          <a:sy n="50" d="100"/>
        </p:scale>
        <p:origin x="-811" y="-6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A30B6B-83F3-4066-A361-2B985720861F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5E8AEEA-C9F8-4474-B041-7C865EEA449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353EA9D-C405-474F-847F-1D47A44408EB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E7AD83B-D5EF-40E7-BD14-E56D367C2A1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FED29AF-22A2-44FF-A331-2C278FAADD0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79E359E-84F6-4D0C-B066-EA164AADA384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AAFC9E-A7E2-4768-829F-F5E4E026CF81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849E12-ABDB-44E6-B3E6-1EA9CC2816DA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71033AC-79CA-4995-B72B-6B20CC85E7ED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0608DC7-277B-4F91-81CA-BEEDDD121A7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l-PL" noProof="0" smtClean="0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68B975D-D934-4D5A-99AD-9EDA32CAA255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Ovr>
    <a:masterClrMapping/>
  </p:clrMapOvr>
  <p:transition spd="slow">
    <p:wip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 wzorca tytułu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Arial" charset="0"/>
              </a:defRPr>
            </a:lvl1pPr>
          </a:lstStyle>
          <a:p>
            <a:pPr>
              <a:defRPr/>
            </a:pPr>
            <a:endParaRPr lang="pl-PL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Arial" charset="0"/>
              </a:defRPr>
            </a:lvl1pPr>
          </a:lstStyle>
          <a:p>
            <a:pPr>
              <a:defRPr/>
            </a:pPr>
            <a:fld id="{2C227060-5236-4EB2-AC29-B51F08C78D7E}" type="slidenum">
              <a:rPr lang="pl-PL"/>
              <a:pPr>
                <a:defRPr/>
              </a:pPr>
              <a:t>‹#›</a:t>
            </a:fld>
            <a:endParaRPr lang="pl-P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wip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l\Desktop\BEATA\PROJEKTY,%20KURSY\NTUE\HISTORIA%20SZKO&#321;Y\Prezentacja-zmieniona1\Kombi%20-%20Pokolenie.mp3" TargetMode="External"/><Relationship Id="rId4" Type="http://schemas.openxmlformats.org/officeDocument/2006/relationships/image" Target="../media/image3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8.WMA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audio" Target="file:///C:\Users\ll\Desktop\BEATA\PROJEKTY,%20KURSY\NTUE\HISTORIA%20SZKO&#321;Y\Prezentacja-zmieniona1\11.WMA" TargetMode="External"/><Relationship Id="rId7" Type="http://schemas.openxmlformats.org/officeDocument/2006/relationships/image" Target="../media/image13.png"/><Relationship Id="rId2" Type="http://schemas.openxmlformats.org/officeDocument/2006/relationships/audio" Target="file:///E:\Muzyka\kombi%20-%20pokolenie%20(instrumental).mp3" TargetMode="External"/><Relationship Id="rId1" Type="http://schemas.openxmlformats.org/officeDocument/2006/relationships/audio" Target="file:///C:\Users\ll\Desktop\BEATA\PROJEKTY,%20KURSY\NTUE\HISTORIA%20SZKO&#321;Y\Prezentacja-zmieniona1\10.WMA" TargetMode="External"/><Relationship Id="rId6" Type="http://schemas.openxmlformats.org/officeDocument/2006/relationships/image" Target="../media/image12.png"/><Relationship Id="rId5" Type="http://schemas.openxmlformats.org/officeDocument/2006/relationships/image" Target="../media/image7.png"/><Relationship Id="rId4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66.WMA" TargetMode="External"/><Relationship Id="rId4" Type="http://schemas.openxmlformats.org/officeDocument/2006/relationships/image" Target="../media/image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65.WMA" TargetMode="External"/><Relationship Id="rId6" Type="http://schemas.openxmlformats.org/officeDocument/2006/relationships/image" Target="../media/image2.png"/><Relationship Id="rId5" Type="http://schemas.openxmlformats.org/officeDocument/2006/relationships/image" Target="../media/image18.jpeg"/><Relationship Id="rId4" Type="http://schemas.openxmlformats.org/officeDocument/2006/relationships/image" Target="../media/image17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0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jpe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6.jpeg"/><Relationship Id="rId5" Type="http://schemas.openxmlformats.org/officeDocument/2006/relationships/image" Target="../media/image25.jpeg"/><Relationship Id="rId4" Type="http://schemas.openxmlformats.org/officeDocument/2006/relationships/image" Target="../media/image24.jpe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Users\ll\Desktop\BEATA\PROJEKTY,%20KURSY\NTUE\HISTORIA%20SZKO&#321;Y\Prezentacja-zmieniona1\VN780269.WMA" TargetMode="External"/><Relationship Id="rId5" Type="http://schemas.openxmlformats.org/officeDocument/2006/relationships/image" Target="../media/image5.png"/><Relationship Id="rId4" Type="http://schemas.openxmlformats.org/officeDocument/2006/relationships/image" Target="../media/image28.jpe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70.WMA" TargetMode="External"/><Relationship Id="rId6" Type="http://schemas.openxmlformats.org/officeDocument/2006/relationships/image" Target="../media/image31.png"/><Relationship Id="rId5" Type="http://schemas.openxmlformats.org/officeDocument/2006/relationships/image" Target="../media/image30.jpeg"/><Relationship Id="rId4" Type="http://schemas.openxmlformats.org/officeDocument/2006/relationships/image" Target="../media/image29.jpe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3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60.WMA" TargetMode="Externa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5.jpe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93.WMA" TargetMode="External"/><Relationship Id="rId4" Type="http://schemas.openxmlformats.org/officeDocument/2006/relationships/image" Target="../media/image2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png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l\Desktop\BEATA\PROJEKTY,%20KURSY\NTUE\HISTORIA%20SZKO&#321;Y\Prezentacja-zmieniona1\Kmitowie.wmv" TargetMode="External"/><Relationship Id="rId4" Type="http://schemas.openxmlformats.org/officeDocument/2006/relationships/image" Target="../media/image3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72.WMA" TargetMode="External"/><Relationship Id="rId4" Type="http://schemas.openxmlformats.org/officeDocument/2006/relationships/image" Target="../media/image38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311.WMA" TargetMode="External"/><Relationship Id="rId6" Type="http://schemas.openxmlformats.org/officeDocument/2006/relationships/image" Target="../media/image42.png"/><Relationship Id="rId5" Type="http://schemas.openxmlformats.org/officeDocument/2006/relationships/image" Target="../media/image41.jpeg"/><Relationship Id="rId4" Type="http://schemas.openxmlformats.org/officeDocument/2006/relationships/image" Target="../media/image40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l\Desktop\BEATA\PROJEKTY,%20KURSY\NTUE\HISTORIA%20SZKO&#321;Y\Prezentacja-zmieniona1\Gawlikowie.WMV" TargetMode="External"/><Relationship Id="rId4" Type="http://schemas.openxmlformats.org/officeDocument/2006/relationships/image" Target="../media/image43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18.WMA" TargetMode="External"/><Relationship Id="rId6" Type="http://schemas.openxmlformats.org/officeDocument/2006/relationships/image" Target="../media/image46.png"/><Relationship Id="rId5" Type="http://schemas.openxmlformats.org/officeDocument/2006/relationships/image" Target="../media/image7.png"/><Relationship Id="rId4" Type="http://schemas.openxmlformats.org/officeDocument/2006/relationships/image" Target="../media/image45.jpe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310.WMA" TargetMode="External"/><Relationship Id="rId4" Type="http://schemas.openxmlformats.org/officeDocument/2006/relationships/image" Target="../media/image48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video" Target="file:///C:\Users\ll\Desktop\BEATA\PROJEKTY,%20KURSY\NTUE\HISTORIA%20SZKO&#321;Y\Prezentacja-zmieniona1\Murzyniak.wmv" TargetMode="External"/><Relationship Id="rId6" Type="http://schemas.openxmlformats.org/officeDocument/2006/relationships/image" Target="../media/image3.png"/><Relationship Id="rId5" Type="http://schemas.openxmlformats.org/officeDocument/2006/relationships/image" Target="../media/image50.png"/><Relationship Id="rId4" Type="http://schemas.openxmlformats.org/officeDocument/2006/relationships/image" Target="../media/image49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gif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20.WMA" TargetMode="External"/><Relationship Id="rId6" Type="http://schemas.openxmlformats.org/officeDocument/2006/relationships/image" Target="../media/image52.png"/><Relationship Id="rId5" Type="http://schemas.openxmlformats.org/officeDocument/2006/relationships/image" Target="../media/image51.jpeg"/><Relationship Id="rId4" Type="http://schemas.openxmlformats.org/officeDocument/2006/relationships/image" Target="../media/image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61.WMA" TargetMode="External"/><Relationship Id="rId4" Type="http://schemas.openxmlformats.org/officeDocument/2006/relationships/image" Target="../media/image5.png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57.png"/><Relationship Id="rId3" Type="http://schemas.openxmlformats.org/officeDocument/2006/relationships/image" Target="../media/image16.gif"/><Relationship Id="rId7" Type="http://schemas.openxmlformats.org/officeDocument/2006/relationships/image" Target="../media/image56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92.WMA" TargetMode="External"/><Relationship Id="rId6" Type="http://schemas.openxmlformats.org/officeDocument/2006/relationships/image" Target="../media/image55.jpeg"/><Relationship Id="rId5" Type="http://schemas.openxmlformats.org/officeDocument/2006/relationships/image" Target="../media/image54.jpeg"/><Relationship Id="rId4" Type="http://schemas.openxmlformats.org/officeDocument/2006/relationships/image" Target="../media/image53.jpe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8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77.WMA" TargetMode="External"/><Relationship Id="rId4" Type="http://schemas.openxmlformats.org/officeDocument/2006/relationships/image" Target="../media/image59.jpe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VN780286.WMA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l\Desktop\BEATA\PROJEKTY,%20KURSY\NTUE\HISTORIA%20SZKO&#321;Y\Prezentacja-zmieniona1\2.WMA" TargetMode="External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l\Desktop\BEATA\PROJEKTY,%20KURSY\NTUE\HISTORIA%20SZKO&#321;Y\Prezentacja-zmieniona1\3.WMA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2.xml"/><Relationship Id="rId1" Type="http://schemas.openxmlformats.org/officeDocument/2006/relationships/audio" Target="file:///C:\Users\ll\Desktop\BEATA\PROJEKTY,%20KURSY\NTUE\HISTORIA%20SZKO&#321;Y\Prezentacja-zmieniona1\4.WMA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file:///C:\Users\ll\Desktop\BEATA\PROJEKTY,%20KURSY\NTUE\HISTORIA%20SZKO&#321;Y\Prezentacja-zmieniona1\6.WMA" TargetMode="External"/><Relationship Id="rId1" Type="http://schemas.openxmlformats.org/officeDocument/2006/relationships/audio" Target="file:///C:\Users\ll\Desktop\BEATA\PROJEKTY,%20KURSY\NTUE\HISTORIA%20SZKO&#321;Y\Prezentacja-zmieniona1\5.WMA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slideLayout" Target="../slideLayouts/slideLayout7.xml"/><Relationship Id="rId1" Type="http://schemas.openxmlformats.org/officeDocument/2006/relationships/audio" Target="file:///C:\Users\ll\Desktop\BEATA\PROJEKTY,%20KURSY\NTUE\HISTORIA%20SZKO&#321;Y\Prezentacja-zmieniona1\7.WMA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ombi - Pokolenie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14375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050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4143375"/>
            <a:ext cx="6400800" cy="1495425"/>
          </a:xfrm>
        </p:spPr>
        <p:txBody>
          <a:bodyPr/>
          <a:lstStyle/>
          <a:p>
            <a:pPr eaLnBrk="1" hangingPunct="1"/>
            <a:r>
              <a:rPr lang="pl-PL" sz="4000" b="1" smtClean="0">
                <a:latin typeface="Bradley Hand ITC" pitchFamily="66" charset="0"/>
              </a:rPr>
              <a:t>Czyli historia naszej szkoły od pierwszego kamyczka…</a:t>
            </a:r>
          </a:p>
        </p:txBody>
      </p:sp>
      <p:sp>
        <p:nvSpPr>
          <p:cNvPr id="2051" name="WordArt 4"/>
          <p:cNvSpPr>
            <a:spLocks noChangeArrowheads="1" noChangeShapeType="1" noTextEdit="1"/>
          </p:cNvSpPr>
          <p:nvPr/>
        </p:nvSpPr>
        <p:spPr bwMode="auto">
          <a:xfrm>
            <a:off x="1908175" y="1844675"/>
            <a:ext cx="5761038" cy="1511300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pl-PL" sz="4000" kern="10" spc="800">
                <a:ln w="9525">
                  <a:solidFill>
                    <a:schemeClr val="bg1"/>
                  </a:solidFill>
                  <a:round/>
                  <a:headEnd/>
                  <a:tailEnd/>
                </a:ln>
                <a:effectLst>
                  <a:outerShdw dist="45791" dir="3378596" algn="ctr" rotWithShape="0">
                    <a:srgbClr val="4D4D4D">
                      <a:alpha val="79999"/>
                    </a:srgbClr>
                  </a:outerShdw>
                </a:effectLst>
                <a:latin typeface="Arial"/>
                <a:cs typeface="Arial"/>
              </a:rPr>
              <a:t>Jak to było...?</a:t>
            </a:r>
          </a:p>
        </p:txBody>
      </p:sp>
      <p:pic>
        <p:nvPicPr>
          <p:cNvPr id="6" name="Dysk 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12000">
    <p:newsflash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5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0" fill="hold"/>
                                        <p:tgtEl>
                                          <p:spTgt spid="205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24000" numSld="35" showWhenStopped="0">
                <p:cTn id="12" repeatCount="10000" fill="remove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  <p:audio>
              <p:cMediaNode vol="38000" numSld="5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500188" y="214313"/>
            <a:ext cx="6643687" cy="19383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>
                <a:latin typeface="Georgia" pitchFamily="18" charset="0"/>
              </a:rPr>
              <a:t>W latach 1996/97 ze szkoły w Jarnołtowie utworzono zespół, w skład którego wchodziła Szkoła Podstawowa  i Publiczne Przedszkole.</a:t>
            </a:r>
          </a:p>
          <a:p>
            <a:pPr algn="ctr"/>
            <a:r>
              <a:rPr lang="pl-PL" sz="2400" i="1">
                <a:latin typeface="Georgia" pitchFamily="18" charset="0"/>
              </a:rPr>
              <a:t>Dwa lata później, bo w 1999r. odbyły się  ważne uroczystości.</a:t>
            </a:r>
            <a:endParaRPr lang="pl-PL" sz="4000">
              <a:latin typeface="Bookman Old Style" pitchFamily="18" charset="0"/>
            </a:endParaRPr>
          </a:p>
        </p:txBody>
      </p:sp>
      <p:pic>
        <p:nvPicPr>
          <p:cNvPr id="9221" name="8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684213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5" descr="C:\Users\ll\Desktop\BEATA\PROJEKTY, KURSY\NTUE\FILM\DSCF1555.JPG"/>
          <p:cNvPicPr>
            <a:picLocks noChangeAspect="1" noChangeArrowheads="1"/>
          </p:cNvPicPr>
          <p:nvPr/>
        </p:nvPicPr>
        <p:blipFill>
          <a:blip r:embed="rId4" cstate="print"/>
          <a:srcRect t="7961" b="12433"/>
          <a:stretch>
            <a:fillRect/>
          </a:stretch>
        </p:blipFill>
        <p:spPr bwMode="auto">
          <a:xfrm>
            <a:off x="4786314" y="2928934"/>
            <a:ext cx="3521913" cy="364333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Prostokąt 7"/>
          <p:cNvSpPr>
            <a:spLocks noChangeArrowheads="1"/>
          </p:cNvSpPr>
          <p:nvPr/>
        </p:nvSpPr>
        <p:spPr bwMode="auto">
          <a:xfrm>
            <a:off x="1214438" y="2357438"/>
            <a:ext cx="4214812" cy="3832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12 czerwca 1999 roku Burmistrz Miasta i Gminy Otmuchów </a:t>
            </a:r>
            <a:br>
              <a:rPr lang="pl-PL" i="1">
                <a:latin typeface="Georgia" pitchFamily="18" charset="0"/>
              </a:rPr>
            </a:br>
            <a:r>
              <a:rPr lang="pl-PL" i="1">
                <a:latin typeface="Georgia" pitchFamily="18" charset="0"/>
              </a:rPr>
              <a:t>Krzysztof Konik </a:t>
            </a:r>
          </a:p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wręczył szkole sztandar.</a:t>
            </a:r>
          </a:p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35 – lecie szkoły </a:t>
            </a:r>
          </a:p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i nadanie sztandaru</a:t>
            </a:r>
          </a:p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to szczególnie ważne wydarzenie </a:t>
            </a:r>
          </a:p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dla całej społeczności szkolnej </a:t>
            </a:r>
          </a:p>
          <a:p>
            <a:pPr>
              <a:lnSpc>
                <a:spcPct val="150000"/>
              </a:lnSpc>
            </a:pPr>
            <a:r>
              <a:rPr lang="pl-PL" i="1">
                <a:latin typeface="Georgia" pitchFamily="18" charset="0"/>
              </a:rPr>
              <a:t>i lokalnej.</a:t>
            </a:r>
          </a:p>
        </p:txBody>
      </p:sp>
      <p:pic>
        <p:nvPicPr>
          <p:cNvPr id="7" name="Dysk CD audio 6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3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9984" fill="hold"/>
                                        <p:tgtEl>
                                          <p:spTgt spid="922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grpId="0" nodeType="withEffect">
                                  <p:stCondLst>
                                    <p:cond delay="200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3" presetClass="entr" presetSubtype="0" fill="hold" nodeType="withEffect">
                                  <p:stCondLst>
                                    <p:cond delay="22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9221"/>
                </p:tgtEl>
              </p:cMediaNode>
            </p:audio>
            <p:audio>
              <p:cMediaNode vol="8000" numSld="20" showWhenStopped="0">
                <p:cTn id="30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1500188" y="184150"/>
            <a:ext cx="6929437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2400" i="1">
                <a:latin typeface="Georgia" pitchFamily="18" charset="0"/>
                <a:cs typeface="Times New Roman" pitchFamily="18" charset="0"/>
              </a:rPr>
              <a:t>Także w 1999 roku w związku </a:t>
            </a:r>
          </a:p>
          <a:p>
            <a:pPr algn="ctr" eaLnBrk="0" hangingPunct="0"/>
            <a:r>
              <a:rPr lang="pl-PL" sz="2400" i="1">
                <a:latin typeface="Georgia" pitchFamily="18" charset="0"/>
                <a:cs typeface="Times New Roman" pitchFamily="18" charset="0"/>
              </a:rPr>
              <a:t>z wprowadzeniem reformy oświaty nastąpiła reorganizacja placówki </a:t>
            </a:r>
            <a:br>
              <a:rPr lang="pl-PL" sz="2400" i="1">
                <a:latin typeface="Georgia" pitchFamily="18" charset="0"/>
                <a:cs typeface="Times New Roman" pitchFamily="18" charset="0"/>
              </a:rPr>
            </a:br>
            <a:r>
              <a:rPr lang="pl-PL" sz="2400" i="1">
                <a:latin typeface="Georgia" pitchFamily="18" charset="0"/>
                <a:cs typeface="Times New Roman" pitchFamily="18" charset="0"/>
              </a:rPr>
              <a:t>i utworzono zespół: </a:t>
            </a:r>
          </a:p>
          <a:p>
            <a:pPr algn="ctr" eaLnBrk="0" hangingPunct="0"/>
            <a:r>
              <a:rPr lang="pl-PL" sz="2400" b="1" i="1">
                <a:latin typeface="Georgia" pitchFamily="18" charset="0"/>
                <a:cs typeface="Times New Roman" pitchFamily="18" charset="0"/>
              </a:rPr>
              <a:t>Gimnazjum, </a:t>
            </a:r>
          </a:p>
          <a:p>
            <a:pPr algn="ctr" eaLnBrk="0" hangingPunct="0"/>
            <a:r>
              <a:rPr lang="pl-PL" sz="2400" b="1" i="1">
                <a:latin typeface="Georgia" pitchFamily="18" charset="0"/>
                <a:cs typeface="Times New Roman" pitchFamily="18" charset="0"/>
              </a:rPr>
              <a:t>Szkoła Podstawowa </a:t>
            </a:r>
          </a:p>
          <a:p>
            <a:pPr algn="ctr" eaLnBrk="0" hangingPunct="0"/>
            <a:r>
              <a:rPr lang="pl-PL" sz="2400" b="1" i="1">
                <a:latin typeface="Georgia" pitchFamily="18" charset="0"/>
                <a:cs typeface="Times New Roman" pitchFamily="18" charset="0"/>
              </a:rPr>
              <a:t>i Publiczne Przedszkole. </a:t>
            </a:r>
          </a:p>
          <a:p>
            <a:pPr algn="ctr" eaLnBrk="0" hangingPunct="0"/>
            <a:r>
              <a:rPr lang="pl-PL" sz="2400" i="1">
                <a:latin typeface="Georgia" pitchFamily="18" charset="0"/>
                <a:cs typeface="Times New Roman" pitchFamily="18" charset="0"/>
              </a:rPr>
              <a:t>W murach szkoły powitano 55 gimnazjalistów.</a:t>
            </a:r>
            <a:endParaRPr lang="pl-PL" sz="2400" i="1">
              <a:latin typeface="Georgia" pitchFamily="18" charset="0"/>
            </a:endParaRPr>
          </a:p>
        </p:txBody>
      </p:sp>
      <p:pic>
        <p:nvPicPr>
          <p:cNvPr id="12293" name="10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395288" y="60213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kombi - pokolenie (instrumental).mp3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714375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>
            <a:spLocks noChangeArrowheads="1"/>
          </p:cNvSpPr>
          <p:nvPr/>
        </p:nvSpPr>
        <p:spPr bwMode="auto">
          <a:xfrm>
            <a:off x="928688" y="3286125"/>
            <a:ext cx="5429250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/>
            <a:r>
              <a:rPr lang="pl-PL" sz="24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Funkcję dyrektora Zespołu</a:t>
            </a:r>
          </a:p>
          <a:p>
            <a:pPr algn="ctr" eaLnBrk="0" hangingPunct="0"/>
            <a:r>
              <a:rPr lang="pl-PL" sz="24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od momentu jego utworzenia pełni </a:t>
            </a:r>
            <a:r>
              <a:rPr lang="pl-PL" sz="2400" b="1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mgr inż. Bożena Kochanowska</a:t>
            </a:r>
            <a:r>
              <a:rPr lang="pl-PL" sz="24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.</a:t>
            </a:r>
            <a:endParaRPr lang="pl-PL" sz="2400" i="1">
              <a:latin typeface="Georgia" pitchFamily="18" charset="0"/>
              <a:ea typeface="Times New Roman" pitchFamily="18" charset="0"/>
              <a:cs typeface="Jeepney pl" charset="0"/>
            </a:endParaRPr>
          </a:p>
        </p:txBody>
      </p:sp>
      <p:sp>
        <p:nvSpPr>
          <p:cNvPr id="6" name="Prostokąt 3"/>
          <p:cNvSpPr>
            <a:spLocks noChangeArrowheads="1"/>
          </p:cNvSpPr>
          <p:nvPr/>
        </p:nvSpPr>
        <p:spPr bwMode="auto">
          <a:xfrm>
            <a:off x="3143250" y="4714875"/>
            <a:ext cx="5072063" cy="1938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tabLst>
                <a:tab pos="457200" algn="l"/>
              </a:tabLst>
            </a:pPr>
            <a:r>
              <a:rPr lang="pl-PL" sz="24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W latach 1963-1997 funkcję dyrektora szkoły pełnili:</a:t>
            </a:r>
            <a:endParaRPr lang="pl-PL" sz="2400" i="1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Jeepney pl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pl-PL" sz="2400" b="1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Józef Czarnecki</a:t>
            </a:r>
            <a:endParaRPr lang="pl-PL" sz="2400" b="1" i="1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Jeepney pl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pl-PL" sz="2400" b="1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Wacława Kmita</a:t>
            </a:r>
            <a:endParaRPr lang="pl-PL" sz="2400" b="1" i="1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Jeepney pl" charset="0"/>
            </a:endParaRPr>
          </a:p>
          <a:p>
            <a:pPr algn="ctr" eaLnBrk="0" hangingPunct="0">
              <a:buFontTx/>
              <a:buChar char="•"/>
              <a:tabLst>
                <a:tab pos="457200" algn="l"/>
              </a:tabLst>
            </a:pPr>
            <a:r>
              <a:rPr lang="pl-PL" sz="2400" b="1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Władysław Seruga</a:t>
            </a:r>
            <a:endParaRPr lang="pl-PL" sz="2400" b="1" i="1">
              <a:solidFill>
                <a:srgbClr val="000000"/>
              </a:solidFill>
              <a:latin typeface="Georgia" pitchFamily="18" charset="0"/>
              <a:ea typeface="Times New Roman" pitchFamily="18" charset="0"/>
              <a:cs typeface="Jeepney pl" charset="0"/>
            </a:endParaRPr>
          </a:p>
        </p:txBody>
      </p:sp>
      <p:pic>
        <p:nvPicPr>
          <p:cNvPr id="7" name="11.WMA">
            <a:hlinkClick r:id="" action="ppaction://media"/>
          </p:cNvPr>
          <p:cNvPicPr>
            <a:picLocks noRot="1" noChangeAspect="1"/>
          </p:cNvPicPr>
          <p:nvPr>
            <a:audioFile r:link="rId3"/>
          </p:nvPr>
        </p:nvPicPr>
        <p:blipFill>
          <a:blip r:embed="rId7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296" name="Picture 8" descr="F:\historia_szkoły\DSCF1784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1047691" y="4643446"/>
            <a:ext cx="2714684" cy="20367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2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1640" fill="hold"/>
                                        <p:tgtEl>
                                          <p:spTgt spid="1229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3481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3481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3481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3481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34817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122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34817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21640"/>
                            </p:stCondLst>
                            <p:childTnLst>
                              <p:par>
                                <p:cTn id="4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44" dur="22916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45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55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5000" fill="hold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4" dur="5000"/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5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0" fill="hold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0"/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5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0" fill="hold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0"/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5" presetID="55" presetClass="entr" presetSubtype="0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0" fill="hold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9" dur="5000"/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2293"/>
                </p:tgtEl>
              </p:cMediaNode>
            </p:audio>
            <p:audio>
              <p:cMediaNode vol="13000" numSld="30" showWhenStopped="0">
                <p:cTn id="71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100000"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  <p:bldLst>
      <p:bldP spid="5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pole tekstowe 1"/>
          <p:cNvSpPr txBox="1">
            <a:spLocks noChangeArrowheads="1"/>
          </p:cNvSpPr>
          <p:nvPr/>
        </p:nvSpPr>
        <p:spPr bwMode="auto">
          <a:xfrm>
            <a:off x="1357313" y="571500"/>
            <a:ext cx="7000875" cy="34464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endParaRPr lang="pl-PL"/>
          </a:p>
          <a:p>
            <a:pPr algn="ctr"/>
            <a:r>
              <a:rPr lang="pl-PL" sz="3200" i="1">
                <a:latin typeface="Georgia" pitchFamily="18" charset="0"/>
              </a:rPr>
              <a:t>Posiadamy różnego rodzaju dokumenty i zapiski, </a:t>
            </a:r>
          </a:p>
          <a:p>
            <a:pPr algn="ctr"/>
            <a:r>
              <a:rPr lang="pl-PL" sz="3200" i="1">
                <a:latin typeface="Georgia" pitchFamily="18" charset="0"/>
              </a:rPr>
              <a:t>towarzyszące naszej szkole </a:t>
            </a:r>
          </a:p>
          <a:p>
            <a:pPr algn="ctr"/>
            <a:r>
              <a:rPr lang="pl-PL" sz="3200" i="1">
                <a:latin typeface="Georgia" pitchFamily="18" charset="0"/>
              </a:rPr>
              <a:t>od samego początku.</a:t>
            </a:r>
          </a:p>
        </p:txBody>
      </p:sp>
      <p:pic>
        <p:nvPicPr>
          <p:cNvPr id="3" name="VN78026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1714500" y="5072063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408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9" dur="5000"/>
                                        <p:tgtEl>
                                          <p:spTgt spid="921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0"/>
                                        <p:tgtEl>
                                          <p:spTgt spid="921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0"/>
                                        <p:tgtEl>
                                          <p:spTgt spid="921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6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Obraz 1" descr="1zapisek_a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71500" y="785813"/>
            <a:ext cx="3938588" cy="54292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10243" name="Obraz 2" descr="1zapisek_b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00563" y="785813"/>
            <a:ext cx="3929062" cy="541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4" name="VN780265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3429000" y="6357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6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969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3000"/>
                                        <p:tgtEl>
                                          <p:spTgt spid="102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1zapisek_c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866775"/>
            <a:ext cx="3932237" cy="5419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1zapisek_d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866775"/>
            <a:ext cx="3929063" cy="541655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7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10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DSCF1440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 rot="16200000">
            <a:off x="1368397" y="1082649"/>
            <a:ext cx="6437140" cy="48278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DSCF1443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143108" y="214290"/>
            <a:ext cx="4768488" cy="635798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upa 6"/>
          <p:cNvGrpSpPr>
            <a:grpSpLocks/>
          </p:cNvGrpSpPr>
          <p:nvPr/>
        </p:nvGrpSpPr>
        <p:grpSpPr bwMode="auto">
          <a:xfrm>
            <a:off x="571500" y="571500"/>
            <a:ext cx="8072438" cy="5453063"/>
            <a:chOff x="571473" y="356267"/>
            <a:chExt cx="8001023" cy="5668281"/>
          </a:xfrm>
        </p:grpSpPr>
        <p:pic>
          <p:nvPicPr>
            <p:cNvPr id="2" name="Obraz 1" descr="DSCF1447.JPG"/>
            <p:cNvPicPr>
              <a:picLocks noChangeAspect="1"/>
            </p:cNvPicPr>
            <p:nvPr/>
          </p:nvPicPr>
          <p:blipFill>
            <a:blip r:embed="rId3" cstate="print"/>
            <a:stretch>
              <a:fillRect/>
            </a:stretch>
          </p:blipFill>
          <p:spPr>
            <a:xfrm rot="16200000">
              <a:off x="-163949" y="1091689"/>
              <a:ext cx="5666366" cy="4195522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17415" name="Picture 4" descr="C:\Users\ll\Desktop\BEATA\PROJEKTY, KURSY\NTUE\HISTORIA SZKOŁY\DSCF1448.JPG"/>
            <p:cNvPicPr>
              <a:picLocks noChangeAspect="1" noChangeArrowheads="1"/>
            </p:cNvPicPr>
            <p:nvPr/>
          </p:nvPicPr>
          <p:blipFill>
            <a:blip r:embed="rId4"/>
            <a:srcRect t="3448"/>
            <a:stretch>
              <a:fillRect/>
            </a:stretch>
          </p:blipFill>
          <p:spPr bwMode="auto">
            <a:xfrm rot="-5400000">
              <a:off x="3774276" y="1226328"/>
              <a:ext cx="5595944" cy="40004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  <p:grpSp>
        <p:nvGrpSpPr>
          <p:cNvPr id="5" name="Grupa 7"/>
          <p:cNvGrpSpPr>
            <a:grpSpLocks/>
          </p:cNvGrpSpPr>
          <p:nvPr/>
        </p:nvGrpSpPr>
        <p:grpSpPr bwMode="auto">
          <a:xfrm>
            <a:off x="409575" y="619125"/>
            <a:ext cx="8377238" cy="5453063"/>
            <a:chOff x="409908" y="619082"/>
            <a:chExt cx="8376934" cy="5453123"/>
          </a:xfrm>
        </p:grpSpPr>
        <p:pic>
          <p:nvPicPr>
            <p:cNvPr id="17412" name="Picture 6" descr="C:\Users\ll\Desktop\BEATA\PROJEKTY, KURSY\NTUE\HISTORIA SZKOŁY\DSCF1450.JPG"/>
            <p:cNvPicPr>
              <a:picLocks noChangeAspect="1" noChangeArrowheads="1"/>
            </p:cNvPicPr>
            <p:nvPr/>
          </p:nvPicPr>
          <p:blipFill>
            <a:blip r:embed="rId5"/>
            <a:srcRect/>
            <a:stretch>
              <a:fillRect/>
            </a:stretch>
          </p:blipFill>
          <p:spPr bwMode="auto">
            <a:xfrm>
              <a:off x="4714876" y="619082"/>
              <a:ext cx="4071966" cy="542928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3" name="Obraz 2" descr="DSCF1452.JPG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 rot="16200000">
              <a:off x="-268852" y="1321655"/>
              <a:ext cx="5429310" cy="4071790"/>
            </a:xfrm>
            <a:prstGeom prst="rect">
              <a:avLst/>
            </a:prstGeom>
            <a:ln>
              <a:noFill/>
            </a:ln>
            <a:effectLst>
              <a:outerShdw blurRad="292100" dist="139700" dir="2700000" algn="tl" rotWithShape="0">
                <a:srgbClr val="333333">
                  <a:alpha val="65000"/>
                </a:srgbClr>
              </a:outerShdw>
            </a:effectLst>
          </p:spPr>
        </p:pic>
      </p:grpSp>
    </p:spTree>
  </p:cSld>
  <p:clrMapOvr>
    <a:masterClrMapping/>
  </p:clrMapOvr>
  <p:transition spd="slow" advClick="0" advTm="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5000"/>
                            </p:stCondLst>
                            <p:childTnLst>
                              <p:par>
                                <p:cTn id="1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47000" b="-4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Podtytuł 2"/>
          <p:cNvSpPr>
            <a:spLocks noGrp="1"/>
          </p:cNvSpPr>
          <p:nvPr>
            <p:ph type="subTitle" idx="1"/>
          </p:nvPr>
        </p:nvSpPr>
        <p:spPr>
          <a:xfrm>
            <a:off x="1071563" y="1071563"/>
            <a:ext cx="2571750" cy="4857750"/>
          </a:xfrm>
        </p:spPr>
        <p:txBody>
          <a:bodyPr/>
          <a:lstStyle/>
          <a:p>
            <a:endParaRPr lang="pl-PL" sz="1800" smtClean="0">
              <a:latin typeface="Bookman Old Style" pitchFamily="18" charset="0"/>
              <a:cs typeface="Arabic Typesetting" pitchFamily="66" charset="-78"/>
            </a:endParaRPr>
          </a:p>
          <a:p>
            <a:r>
              <a:rPr lang="pl-PL" sz="2400" i="1" smtClean="0">
                <a:latin typeface="Georgia" pitchFamily="18" charset="0"/>
                <a:cs typeface="Arabic Typesetting" pitchFamily="66" charset="-78"/>
              </a:rPr>
              <a:t>Oto zapisek informujący </a:t>
            </a:r>
          </a:p>
          <a:p>
            <a:r>
              <a:rPr lang="pl-PL" sz="2400" i="1" smtClean="0">
                <a:latin typeface="Georgia" pitchFamily="18" charset="0"/>
                <a:cs typeface="Arabic Typesetting" pitchFamily="66" charset="-78"/>
              </a:rPr>
              <a:t>  o uroczystym otwarciu </a:t>
            </a:r>
          </a:p>
          <a:p>
            <a:r>
              <a:rPr lang="pl-PL" sz="2400" i="1" smtClean="0">
                <a:latin typeface="Georgia" pitchFamily="18" charset="0"/>
                <a:cs typeface="Arabic Typesetting" pitchFamily="66" charset="-78"/>
              </a:rPr>
              <a:t>   szkoły Tysiąclecia, </a:t>
            </a:r>
          </a:p>
          <a:p>
            <a:r>
              <a:rPr lang="pl-PL" sz="2400" i="1" smtClean="0">
                <a:latin typeface="Georgia" pitchFamily="18" charset="0"/>
                <a:cs typeface="Arabic Typesetting" pitchFamily="66" charset="-78"/>
              </a:rPr>
              <a:t>które </a:t>
            </a:r>
          </a:p>
          <a:p>
            <a:r>
              <a:rPr lang="pl-PL" sz="2400" i="1" smtClean="0">
                <a:latin typeface="Georgia" pitchFamily="18" charset="0"/>
                <a:cs typeface="Arabic Typesetting" pitchFamily="66" charset="-78"/>
              </a:rPr>
              <a:t>odbyło się dnia </a:t>
            </a:r>
          </a:p>
          <a:p>
            <a:r>
              <a:rPr lang="pl-PL" sz="2400" i="1" smtClean="0">
                <a:latin typeface="Georgia" pitchFamily="18" charset="0"/>
                <a:cs typeface="Arabic Typesetting" pitchFamily="66" charset="-78"/>
              </a:rPr>
              <a:t>   17.XI.1963r.</a:t>
            </a:r>
          </a:p>
          <a:p>
            <a:endParaRPr lang="pl-PL" sz="1800" smtClean="0">
              <a:latin typeface="Bookman Old Style" pitchFamily="18" charset="0"/>
              <a:cs typeface="Arabic Typesetting" pitchFamily="66" charset="-78"/>
            </a:endParaRPr>
          </a:p>
        </p:txBody>
      </p:sp>
      <p:pic>
        <p:nvPicPr>
          <p:cNvPr id="23555" name="Picture 4" descr="F:\Zdjęcia\inf_o_otwarciu_szkoły.JPG"/>
          <p:cNvPicPr>
            <a:picLocks noChangeAspect="1" noChangeArrowheads="1"/>
          </p:cNvPicPr>
          <p:nvPr/>
        </p:nvPicPr>
        <p:blipFill>
          <a:blip r:embed="rId4"/>
          <a:srcRect l="10769" t="1433" r="3076" b="13058"/>
          <a:stretch>
            <a:fillRect/>
          </a:stretch>
        </p:blipFill>
        <p:spPr bwMode="auto">
          <a:xfrm>
            <a:off x="3643313" y="357188"/>
            <a:ext cx="4335462" cy="5786437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4" name="VN780269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571500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Elipsa 6"/>
          <p:cNvSpPr/>
          <p:nvPr/>
        </p:nvSpPr>
        <p:spPr>
          <a:xfrm>
            <a:off x="3500438" y="4429125"/>
            <a:ext cx="4572000" cy="571500"/>
          </a:xfrm>
          <a:prstGeom prst="ellipse">
            <a:avLst/>
          </a:prstGeom>
          <a:noFill/>
          <a:ln w="12700">
            <a:solidFill>
              <a:srgbClr val="FF0000"/>
            </a:solidFill>
            <a:prstDash val="solid"/>
          </a:ln>
          <a:effectLst>
            <a:outerShdw blurRad="50800" dist="38100" dir="18900000" algn="bl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pl-PL"/>
          </a:p>
        </p:txBody>
      </p:sp>
    </p:spTree>
  </p:cSld>
  <p:clrMapOvr>
    <a:masterClrMapping/>
  </p:clrMapOvr>
  <p:transition spd="slow" advClick="0" advTm="1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216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355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355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3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3000" fill="hold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3000"/>
                                        <p:tgtEl>
                                          <p:spTgt spid="2355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3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3000" fill="hold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3000"/>
                                        <p:tgtEl>
                                          <p:spTgt spid="2355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3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3000" fill="hold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3000"/>
                                        <p:tgtEl>
                                          <p:spTgt spid="2355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3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3000" fill="hold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3000"/>
                                        <p:tgtEl>
                                          <p:spTgt spid="2355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235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235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6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3554" grpId="0" build="p"/>
      <p:bldP spid="7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" name="Grupa 5"/>
          <p:cNvGrpSpPr>
            <a:grpSpLocks/>
          </p:cNvGrpSpPr>
          <p:nvPr/>
        </p:nvGrpSpPr>
        <p:grpSpPr bwMode="auto">
          <a:xfrm>
            <a:off x="357188" y="714375"/>
            <a:ext cx="8318500" cy="5643563"/>
            <a:chOff x="357188" y="714375"/>
            <a:chExt cx="8318500" cy="5643563"/>
          </a:xfrm>
        </p:grpSpPr>
        <p:pic>
          <p:nvPicPr>
            <p:cNvPr id="2" name="Obraz 1" descr="strona tytułowa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4643438" y="714375"/>
              <a:ext cx="4032250" cy="5643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  <p:pic>
          <p:nvPicPr>
            <p:cNvPr id="3" name="Obraz 2" descr="księga.JPG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57188" y="714375"/>
              <a:ext cx="4098925" cy="5643563"/>
            </a:xfrm>
            <a:prstGeom prst="rect">
              <a:avLst/>
            </a:prstGeom>
            <a:ln w="38100" cap="sq">
              <a:solidFill>
                <a:srgbClr val="000000"/>
              </a:solidFill>
              <a:prstDash val="solid"/>
              <a:miter lim="800000"/>
            </a:ln>
            <a:effectLst>
              <a:outerShdw blurRad="50800" dist="38100" dir="2700000" algn="tl" rotWithShape="0">
                <a:srgbClr val="000000">
                  <a:alpha val="43000"/>
                </a:srgbClr>
              </a:outerShdw>
            </a:effectLst>
          </p:spPr>
        </p:pic>
      </p:grpSp>
      <p:sp>
        <p:nvSpPr>
          <p:cNvPr id="4" name="Rectangle 3"/>
          <p:cNvSpPr txBox="1">
            <a:spLocks noChangeArrowheads="1"/>
          </p:cNvSpPr>
          <p:nvPr/>
        </p:nvSpPr>
        <p:spPr>
          <a:xfrm>
            <a:off x="457200" y="476250"/>
            <a:ext cx="8229600" cy="5649913"/>
          </a:xfrm>
          <a:prstGeom prst="rect">
            <a:avLst/>
          </a:prstGeom>
        </p:spPr>
        <p:txBody>
          <a:bodyPr/>
          <a:lstStyle/>
          <a:p>
            <a:pPr marL="342900" indent="-342900" algn="ctr" eaLnBrk="0" hangingPunct="0">
              <a:spcBef>
                <a:spcPct val="20000"/>
              </a:spcBef>
              <a:defRPr/>
            </a:pPr>
            <a:endParaRPr lang="pl-PL" sz="20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pl-PL" sz="20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pl-PL" sz="20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endParaRPr lang="pl-PL" sz="2000" kern="0" dirty="0">
              <a:latin typeface="+mn-lt"/>
            </a:endParaRP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l-PL" sz="3200" i="1" kern="0" dirty="0">
                <a:latin typeface="Georgia" pitchFamily="18" charset="0"/>
              </a:rPr>
              <a:t>Takim dokumentem jest także pierwsza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l-PL" sz="3200" i="1" kern="0" dirty="0">
                <a:latin typeface="Georgia" pitchFamily="18" charset="0"/>
              </a:rPr>
              <a:t>kronika szkolna. </a:t>
            </a:r>
          </a:p>
          <a:p>
            <a:pPr marL="342900" indent="-342900" algn="ctr" eaLnBrk="0" hangingPunct="0">
              <a:spcBef>
                <a:spcPct val="20000"/>
              </a:spcBef>
              <a:defRPr/>
            </a:pPr>
            <a:r>
              <a:rPr lang="pl-PL" sz="3200" i="1" kern="0" dirty="0">
                <a:latin typeface="Georgia" pitchFamily="18" charset="0"/>
              </a:rPr>
              <a:t>  W niej zapisane są wszystkie ważne </a:t>
            </a:r>
            <a:br>
              <a:rPr lang="pl-PL" sz="3200" i="1" kern="0" dirty="0">
                <a:latin typeface="Georgia" pitchFamily="18" charset="0"/>
              </a:rPr>
            </a:br>
            <a:r>
              <a:rPr lang="pl-PL" sz="3200" i="1" kern="0" dirty="0">
                <a:latin typeface="Georgia" pitchFamily="18" charset="0"/>
              </a:rPr>
              <a:t>i mniej ważne wydarzenia zawarte </a:t>
            </a:r>
            <a:br>
              <a:rPr lang="pl-PL" sz="3200" i="1" kern="0" dirty="0">
                <a:latin typeface="Georgia" pitchFamily="18" charset="0"/>
              </a:rPr>
            </a:br>
            <a:r>
              <a:rPr lang="pl-PL" sz="3200" i="1" kern="0" dirty="0">
                <a:latin typeface="Georgia" pitchFamily="18" charset="0"/>
              </a:rPr>
              <a:t>w dziejach szkoły.</a:t>
            </a:r>
          </a:p>
        </p:txBody>
      </p:sp>
      <p:pic>
        <p:nvPicPr>
          <p:cNvPr id="5" name="VN78027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9566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9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0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1" dur="8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2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4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15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8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27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0"/>
                                  </p:iterate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discrete" valueType="clr">
                                      <p:cBhvr override="childStyle">
                                        <p:cTn id="19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anim calcmode="discrete" valueType="clr">
                                      <p:cBhvr>
                                        <p:cTn id="20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clrVal>
                                              <a:schemeClr val="accent2"/>
                                            </p:clrVal>
                                          </p:val>
                                        </p:tav>
                                        <p:tav tm="50000">
                                          <p:val>
                                            <p:clrVal>
                                              <a:schemeClr val="hlink"/>
                                            </p:clrVal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21" dur="8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xit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5" dur="3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28" dur="3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xit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31" dur="3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2999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5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8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4" grpId="0" build="allAtOnce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rta1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786313" y="1000125"/>
            <a:ext cx="3571875" cy="50006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karta2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57250" y="1000125"/>
            <a:ext cx="3571875" cy="4995863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571625" y="357188"/>
            <a:ext cx="6500813" cy="61547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i="1">
                <a:latin typeface="Bookman Old Style" pitchFamily="18" charset="0"/>
              </a:rPr>
              <a:t>Na początku szkoła nie mieściła się w obecnym budynku, </a:t>
            </a:r>
          </a:p>
          <a:p>
            <a:pPr algn="ctr"/>
            <a:r>
              <a:rPr lang="pl-PL" i="1">
                <a:latin typeface="Bookman Old Style" pitchFamily="18" charset="0"/>
              </a:rPr>
              <a:t>ale w zwykłym domu, w pobliżu kościoła.</a:t>
            </a:r>
          </a:p>
          <a:p>
            <a:pPr algn="ctr"/>
            <a:r>
              <a:rPr lang="pl-PL" i="1">
                <a:latin typeface="Bookman Old Style" pitchFamily="18" charset="0"/>
              </a:rPr>
              <a:t>Oto informacje o jej pierwszej siedzibie:</a:t>
            </a:r>
          </a:p>
          <a:p>
            <a:pPr algn="ctr"/>
            <a:endParaRPr lang="pl-PL" i="1">
              <a:latin typeface="Bookman Old Style" pitchFamily="18" charset="0"/>
            </a:endParaRPr>
          </a:p>
          <a:p>
            <a:pPr algn="ctr"/>
            <a:r>
              <a:rPr lang="pl-PL" sz="1600" i="1">
                <a:latin typeface="Bookman Old Style" pitchFamily="18" charset="0"/>
                <a:ea typeface="Calibri" pitchFamily="34" charset="0"/>
                <a:cs typeface="Arial" pitchFamily="34" charset="0"/>
              </a:rPr>
              <a:t>(fragment książki Karla Müllera ) </a:t>
            </a:r>
            <a:endParaRPr lang="pl-PL" sz="1600" i="1">
              <a:ea typeface="Calibri" pitchFamily="34" charset="0"/>
              <a:cs typeface="Arial" pitchFamily="34" charset="0"/>
            </a:endParaRPr>
          </a:p>
          <a:p>
            <a:endParaRPr lang="pl-PL" i="1"/>
          </a:p>
          <a:p>
            <a:pPr algn="ctr"/>
            <a:endParaRPr lang="pl-PL" b="1" i="1">
              <a:latin typeface="Georgia" pitchFamily="18" charset="0"/>
            </a:endParaRPr>
          </a:p>
          <a:p>
            <a:pPr algn="ctr"/>
            <a:r>
              <a:rPr lang="pl-PL" b="1" i="1">
                <a:latin typeface="Georgia" pitchFamily="18" charset="0"/>
              </a:rPr>
              <a:t>Katolicka szkoła powszechna</a:t>
            </a:r>
          </a:p>
          <a:p>
            <a:pPr algn="ctr"/>
            <a:endParaRPr lang="pl-PL" i="1">
              <a:latin typeface="Georgia" pitchFamily="18" charset="0"/>
            </a:endParaRPr>
          </a:p>
          <a:p>
            <a:pPr algn="ctr"/>
            <a:r>
              <a:rPr lang="pl-PL" i="1">
                <a:latin typeface="Georgia" pitchFamily="18" charset="0"/>
              </a:rPr>
              <a:t>Szkoła istnieje od roku 1772. Budynek szkolny zostaje zbudowany w roku 1828 obok plebanii, powiększenie szkoły następuje w roku 1881. Według danych z roku 1925 mieszkanie służbowe nauczyciela obejmuje trzy ogrzewane pomieszczenia o powierzchni 96 m</a:t>
            </a:r>
            <a:r>
              <a:rPr lang="pl-PL" i="1" baseline="30000">
                <a:latin typeface="Georgia" pitchFamily="18" charset="0"/>
              </a:rPr>
              <a:t>2</a:t>
            </a:r>
            <a:r>
              <a:rPr lang="pl-PL" i="1">
                <a:latin typeface="Georgia" pitchFamily="18" charset="0"/>
              </a:rPr>
              <a:t>. Wielkość ogrodu wynosi 12 arów, służbowej ziemi 1,5 ha. W roku 1871 liczba uczniów wynosi  211 dzieci. Jest 106 katolickich chłopców 102 katolickie dziewczęta ;1 chłopiec i 2 dziewczyny </a:t>
            </a:r>
          </a:p>
          <a:p>
            <a:pPr algn="ctr"/>
            <a:r>
              <a:rPr lang="pl-PL" i="1">
                <a:latin typeface="Georgia" pitchFamily="18" charset="0"/>
              </a:rPr>
              <a:t>są wyznania mojżeszowego. </a:t>
            </a:r>
          </a:p>
          <a:p>
            <a:pPr algn="ctr"/>
            <a:r>
              <a:rPr lang="pl-PL" i="1">
                <a:latin typeface="Georgia" pitchFamily="18" charset="0"/>
              </a:rPr>
              <a:t>W roku 1925 uczy się 107 dzieci  w trzech klasach. </a:t>
            </a:r>
          </a:p>
          <a:p>
            <a:pPr algn="ctr"/>
            <a:endParaRPr lang="pl-PL">
              <a:latin typeface="Bookman Old Style" pitchFamily="18" charset="0"/>
            </a:endParaRPr>
          </a:p>
          <a:p>
            <a:endParaRPr lang="pl-PL"/>
          </a:p>
        </p:txBody>
      </p:sp>
      <p:pic>
        <p:nvPicPr>
          <p:cNvPr id="3" name="VN78026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54292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Tm="6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1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4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27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0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3" dur="2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6" dur="2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39" dur="2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42" dur="2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5" dur="500"/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8" dur="500"/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1" dur="500"/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4" dur="500"/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numSld="5" showWhenStopped="0">
                <p:cTn id="55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 descr="karta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42938" y="1000125"/>
            <a:ext cx="3786187" cy="52197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3" name="Obraz 2" descr="karta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572000" y="1000125"/>
            <a:ext cx="3786188" cy="5214938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 spd="slow" advClick="0" advTm="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2071688" y="285750"/>
            <a:ext cx="5357812" cy="15700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>
                <a:latin typeface="Georgia" pitchFamily="18" charset="0"/>
              </a:rPr>
              <a:t>Najcenniejsze dla nas są jednak przekazy słowne i możliwość spotkania się z osobami, które stanowią żywą historię szkoły.</a:t>
            </a:r>
          </a:p>
        </p:txBody>
      </p:sp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643063" y="1928813"/>
            <a:ext cx="6429375" cy="830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 dirty="0">
                <a:latin typeface="Georgia" pitchFamily="18" charset="0"/>
              </a:rPr>
              <a:t>Oto wspomnienia </a:t>
            </a:r>
            <a:r>
              <a:rPr lang="pl-PL" sz="2400" b="1" i="1" dirty="0">
                <a:latin typeface="Georgia" pitchFamily="18" charset="0"/>
              </a:rPr>
              <a:t>Pani Wacławy Kmity </a:t>
            </a:r>
            <a:br>
              <a:rPr lang="pl-PL" sz="2400" b="1" i="1" dirty="0">
                <a:latin typeface="Georgia" pitchFamily="18" charset="0"/>
              </a:rPr>
            </a:br>
            <a:r>
              <a:rPr lang="pl-PL" sz="2400" i="1" dirty="0">
                <a:latin typeface="Georgia" pitchFamily="18" charset="0"/>
              </a:rPr>
              <a:t>– drugiego dyrektora naszej placówki .</a:t>
            </a:r>
          </a:p>
        </p:txBody>
      </p:sp>
      <p:pic>
        <p:nvPicPr>
          <p:cNvPr id="49155" name="Picture 3" descr="F:\FILM\ZDJ WYWIAd\DSCF1689.JPG"/>
          <p:cNvPicPr>
            <a:picLocks noChangeAspect="1" noChangeArrowheads="1"/>
          </p:cNvPicPr>
          <p:nvPr/>
        </p:nvPicPr>
        <p:blipFill>
          <a:blip r:embed="rId3" cstate="print"/>
          <a:srcRect l="35855" r="6908" b="36842"/>
          <a:stretch>
            <a:fillRect/>
          </a:stretch>
        </p:blipFill>
        <p:spPr bwMode="auto">
          <a:xfrm>
            <a:off x="2857488" y="2928934"/>
            <a:ext cx="4143404" cy="3429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VN780293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1500166" y="4357694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749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9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9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75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751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751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49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49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" grpId="0"/>
      <p:bldP spid="3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Kmitow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3"/>
          <a:stretch>
            <a:fillRect/>
          </a:stretch>
        </p:blipFill>
        <p:spPr>
          <a:xfrm>
            <a:off x="1428728" y="428604"/>
            <a:ext cx="6856810" cy="5143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" name="pole tekstowe 2"/>
          <p:cNvSpPr txBox="1">
            <a:spLocks noChangeArrowheads="1"/>
          </p:cNvSpPr>
          <p:nvPr/>
        </p:nvSpPr>
        <p:spPr bwMode="auto">
          <a:xfrm>
            <a:off x="1714500" y="5572125"/>
            <a:ext cx="6143625" cy="830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>
                <a:latin typeface="Georgia" pitchFamily="18" charset="0"/>
              </a:rPr>
              <a:t>Państwo Kmitowie u progu swojej kariery zawodowej.</a:t>
            </a:r>
          </a:p>
        </p:txBody>
      </p:sp>
      <p:pic>
        <p:nvPicPr>
          <p:cNvPr id="4" name="Dysk CD audio 3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23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32917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grpId="0" nodeType="withEffect">
                                  <p:stCondLst>
                                    <p:cond delay="24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3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xit" presetSubtype="0" fill="hold" grpId="1" nodeType="withEffect">
                                  <p:stCondLst>
                                    <p:cond delay="3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1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14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15" fill="hold">
                      <p:stCondLst>
                        <p:cond delay="0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8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2000" showWhenStopped="0">
                <p:cTn id="1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3" grpId="0"/>
      <p:bldP spid="3" grpId="1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pole tekstowe 1"/>
          <p:cNvSpPr txBox="1">
            <a:spLocks noChangeArrowheads="1"/>
          </p:cNvSpPr>
          <p:nvPr/>
        </p:nvSpPr>
        <p:spPr bwMode="auto">
          <a:xfrm>
            <a:off x="1500188" y="357188"/>
            <a:ext cx="6000750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000" i="1">
                <a:latin typeface="Georgia" pitchFamily="18" charset="0"/>
              </a:rPr>
              <a:t>Na podstawie starych dokumentów i kronik wyznaczyliśmy listę pierwszych absolwentów szkoły:</a:t>
            </a:r>
          </a:p>
          <a:p>
            <a:endParaRPr lang="pl-PL"/>
          </a:p>
          <a:p>
            <a:endParaRPr lang="pl-PL"/>
          </a:p>
        </p:txBody>
      </p:sp>
      <p:sp>
        <p:nvSpPr>
          <p:cNvPr id="20483" name="Rectangle 1"/>
          <p:cNvSpPr>
            <a:spLocks noChangeArrowheads="1"/>
          </p:cNvSpPr>
          <p:nvPr/>
        </p:nvSpPr>
        <p:spPr bwMode="auto">
          <a:xfrm>
            <a:off x="1643063" y="1214438"/>
            <a:ext cx="5429250" cy="54340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bIns="0" anchor="ctr">
            <a:spAutoFit/>
          </a:bodyPr>
          <a:lstStyle/>
          <a:p>
            <a:pPr eaLnBrk="0" hangingPunct="0">
              <a:tabLst>
                <a:tab pos="381000" algn="l"/>
              </a:tabLst>
            </a:pPr>
            <a:endParaRPr lang="pl-PL" sz="1200" b="1">
              <a:latin typeface="Times New Roman" pitchFamily="18" charset="0"/>
              <a:cs typeface="Times New Roman" pitchFamily="18" charset="0"/>
            </a:endParaRPr>
          </a:p>
          <a:p>
            <a:pPr algn="ctr" eaLnBrk="0" hangingPunct="0">
              <a:tabLst>
                <a:tab pos="381000" algn="l"/>
              </a:tabLst>
            </a:pPr>
            <a:r>
              <a:rPr lang="pl-PL" sz="2800" b="1" i="1">
                <a:latin typeface="Georgia" pitchFamily="18" charset="0"/>
                <a:cs typeface="Rod" pitchFamily="49" charset="-79"/>
              </a:rPr>
              <a:t>Rok szkolny 1948/49</a:t>
            </a:r>
          </a:p>
          <a:p>
            <a:pPr algn="ctr" eaLnBrk="0" hangingPunct="0">
              <a:tabLst>
                <a:tab pos="381000" algn="l"/>
              </a:tabLst>
            </a:pPr>
            <a:endParaRPr lang="pl-PL" sz="1200" b="1">
              <a:latin typeface="Georgia" pitchFamily="18" charset="0"/>
              <a:cs typeface="Times New Roman" pitchFamily="18" charset="0"/>
            </a:endParaRPr>
          </a:p>
          <a:p>
            <a:pPr algn="ctr" eaLnBrk="0" hangingPunct="0">
              <a:buFontTx/>
              <a:buAutoNum type="arabicPeriod"/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  Jończy Wiesława</a:t>
            </a:r>
          </a:p>
          <a:p>
            <a:pPr algn="ctr" eaLnBrk="0" hangingPunct="0">
              <a:buFontTx/>
              <a:buAutoNum type="arabicPeriod"/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  Juraszek Stefania</a:t>
            </a:r>
          </a:p>
          <a:p>
            <a:pPr algn="ctr" eaLnBrk="0" hangingPunct="0">
              <a:buFontTx/>
              <a:buAutoNum type="arabicPeriod"/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 Kalwara Apolonia                                                          </a:t>
            </a:r>
          </a:p>
          <a:p>
            <a:pPr algn="ctr" eaLnBrk="0" hangingPunct="0">
              <a:buFontTx/>
              <a:buAutoNum type="arabicPeriod"/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 Kułakowska Józefa                                    </a:t>
            </a:r>
          </a:p>
          <a:p>
            <a:pPr algn="ctr" eaLnBrk="0" hangingPunct="0">
              <a:buFontTx/>
              <a:buAutoNum type="arabicPeriod"/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 Loranc Czesława                                            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6. Marszałek Rozalia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7. Myśków Michał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8. Piechota Joanna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9. Rogalska Maria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10. Rosołowska Janina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11. Słomka Rozalia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12. Suchanek Stanisław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13. Wojnarowicz Władysław</a:t>
            </a:r>
          </a:p>
          <a:p>
            <a:pPr algn="ctr" eaLnBrk="0" hangingPunct="0">
              <a:tabLst>
                <a:tab pos="381000" algn="l"/>
              </a:tabLst>
            </a:pPr>
            <a:r>
              <a:rPr lang="pl-PL" sz="2000">
                <a:latin typeface="Georgia" pitchFamily="18" charset="0"/>
                <a:ea typeface="Batang" pitchFamily="18" charset="-127"/>
              </a:rPr>
              <a:t>14. Stojdanowska Teresa</a:t>
            </a:r>
          </a:p>
          <a:p>
            <a:pPr algn="ctr" eaLnBrk="0" hangingPunct="0">
              <a:buFontTx/>
              <a:buAutoNum type="arabicPeriod"/>
              <a:tabLst>
                <a:tab pos="381000" algn="l"/>
              </a:tabLst>
            </a:pPr>
            <a:endParaRPr lang="pl-PL" sz="2000">
              <a:latin typeface="Baskerville Old Face" pitchFamily="18" charset="0"/>
              <a:cs typeface="Times New Roman" pitchFamily="18" charset="0"/>
            </a:endParaRPr>
          </a:p>
        </p:txBody>
      </p:sp>
      <p:pic>
        <p:nvPicPr>
          <p:cNvPr id="4" name="VN78027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1143000" y="40719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ysk 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4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15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36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5000" fill="hold"/>
                                        <p:tgtEl>
                                          <p:spTgt spid="286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" dur="5000"/>
                                        <p:tgtEl>
                                          <p:spTgt spid="286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2000"/>
                                        <p:tgtEl>
                                          <p:spTgt spid="2048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2000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2000" fill="hold"/>
                                        <p:tgtEl>
                                          <p:spTgt spid="2048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2000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2000" fill="hold"/>
                                        <p:tgtEl>
                                          <p:spTgt spid="2048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2000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2000" fill="hold"/>
                                        <p:tgtEl>
                                          <p:spTgt spid="2048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2000" fill="hold"/>
                                        <p:tgtEl>
                                          <p:spTgt spid="2048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2000" fill="hold"/>
                                        <p:tgtEl>
                                          <p:spTgt spid="2048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2000" fill="hold"/>
                                        <p:tgtEl>
                                          <p:spTgt spid="2048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0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2000" fill="hold"/>
                                        <p:tgtEl>
                                          <p:spTgt spid="2048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5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2000" fill="hold"/>
                                        <p:tgtEl>
                                          <p:spTgt spid="20483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0" dur="2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2000" fill="hold"/>
                                        <p:tgtEl>
                                          <p:spTgt spid="2048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4" dur="2000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5" dur="2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2000" fill="hold"/>
                                        <p:tgtEl>
                                          <p:spTgt spid="20483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9" dur="2000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0" dur="20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2000" fill="hold"/>
                                        <p:tgtEl>
                                          <p:spTgt spid="20483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4" dur="2000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5" dur="2000" fill="hold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2000" fill="hold"/>
                                        <p:tgtEl>
                                          <p:spTgt spid="20483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2000" fill="hold"/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2000" fill="hold"/>
                                        <p:tgtEl>
                                          <p:spTgt spid="20483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7" presetClass="entr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4" dur="2000"/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5" dur="2000" fill="hold"/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6" dur="2000" fill="hold"/>
                                        <p:tgtEl>
                                          <p:spTgt spid="20483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8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8000" numSld="2" showWhenStopped="0">
                <p:cTn id="88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  <p:bldLst>
      <p:bldP spid="28674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428750" y="214313"/>
            <a:ext cx="6715125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>
                <a:latin typeface="Georgia" pitchFamily="18" charset="0"/>
              </a:rPr>
              <a:t>W pobliżu szkoły mieszkają ludzie, </a:t>
            </a:r>
          </a:p>
          <a:p>
            <a:pPr algn="ctr"/>
            <a:r>
              <a:rPr lang="pl-PL" sz="2400" i="1">
                <a:latin typeface="Georgia" pitchFamily="18" charset="0"/>
              </a:rPr>
              <a:t>których przeszłość w jakiś sposób łączy się </a:t>
            </a:r>
            <a:br>
              <a:rPr lang="pl-PL" sz="2400" i="1">
                <a:latin typeface="Georgia" pitchFamily="18" charset="0"/>
              </a:rPr>
            </a:br>
            <a:r>
              <a:rPr lang="pl-PL" sz="2400" i="1">
                <a:latin typeface="Georgia" pitchFamily="18" charset="0"/>
              </a:rPr>
              <a:t>z historią szkoły. Jednymi z nich są państwo Gawlikowie mieszkający w Jarnołtowie…</a:t>
            </a:r>
          </a:p>
        </p:txBody>
      </p:sp>
      <p:pic>
        <p:nvPicPr>
          <p:cNvPr id="3" name="Obraz 2" descr="Zdjęcie 0289.jpg"/>
          <p:cNvPicPr>
            <a:picLocks noChangeAspect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952606" y="2285992"/>
            <a:ext cx="5262600" cy="394694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Obraz 3" descr="Zdjęcie 0285.jpg"/>
          <p:cNvPicPr>
            <a:picLocks noChangeAspect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2000232" y="2410992"/>
            <a:ext cx="5000660" cy="375049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9701" name="Picture 5" descr="F:\historia_szkoły\DSCF1474.JP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1857356" y="2232896"/>
            <a:ext cx="5357850" cy="39821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VN78031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6"/>
          <a:stretch>
            <a:fillRect/>
          </a:stretch>
        </p:blipFill>
        <p:spPr>
          <a:xfrm>
            <a:off x="928662" y="5572140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54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3000" fill="hold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3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0541"/>
                            </p:stCondLst>
                            <p:childTnLst>
                              <p:par>
                                <p:cTn id="21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2541"/>
                            </p:stCondLst>
                            <p:childTnLst>
                              <p:par>
                                <p:cTn id="28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2000"/>
                                        <p:tgtEl>
                                          <p:spTgt spid="2970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97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4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 cstate="print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Gawlikowie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714348" y="571480"/>
            <a:ext cx="7620042" cy="571503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</p:pic>
    </p:spTree>
  </p:cSld>
  <p:clrMapOvr>
    <a:masterClrMapping/>
  </p:clrMapOvr>
  <p:transition spd="slow" advClick="0" advTm="123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19689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3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3"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" name="Grupa 5"/>
          <p:cNvGrpSpPr>
            <a:grpSpLocks/>
          </p:cNvGrpSpPr>
          <p:nvPr/>
        </p:nvGrpSpPr>
        <p:grpSpPr bwMode="auto">
          <a:xfrm>
            <a:off x="5929322" y="428604"/>
            <a:ext cx="2786063" cy="4572000"/>
            <a:chOff x="4643438" y="642918"/>
            <a:chExt cx="3357586" cy="5715039"/>
          </a:xfrm>
        </p:grpSpPr>
        <p:pic>
          <p:nvPicPr>
            <p:cNvPr id="5" name="Obraz 4" descr="DSCF1763.JPG"/>
            <p:cNvPicPr>
              <a:picLocks noChangeAspect="1"/>
            </p:cNvPicPr>
            <p:nvPr/>
          </p:nvPicPr>
          <p:blipFill>
            <a:blip r:embed="rId3"/>
            <a:srcRect t="22333" b="18113"/>
            <a:stretch>
              <a:fillRect/>
            </a:stretch>
          </p:blipFill>
          <p:spPr bwMode="auto">
            <a:xfrm>
              <a:off x="4643438" y="4786322"/>
              <a:ext cx="3357586" cy="1571635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  <p:pic>
          <p:nvPicPr>
            <p:cNvPr id="31749" name="Picture 5" descr="C:\Users\ll\Desktop\BEATA\PROJEKTY, KURSY\NTUE\HISTORIA SZKOŁY\DSCF1772.JPG"/>
            <p:cNvPicPr>
              <a:picLocks noChangeAspect="1" noChangeArrowheads="1"/>
            </p:cNvPicPr>
            <p:nvPr/>
          </p:nvPicPr>
          <p:blipFill>
            <a:blip r:embed="rId4" cstate="print"/>
            <a:srcRect l="13889" t="2083" r="15278" b="23958"/>
            <a:stretch>
              <a:fillRect/>
            </a:stretch>
          </p:blipFill>
          <p:spPr bwMode="auto">
            <a:xfrm>
              <a:off x="4643438" y="642918"/>
              <a:ext cx="3357586" cy="4674286"/>
            </a:xfrm>
            <a:prstGeom prst="rect">
              <a:avLst/>
            </a:prstGeom>
            <a:ln>
              <a:noFill/>
            </a:ln>
            <a:effectLst>
              <a:softEdge rad="112500"/>
            </a:effectLst>
          </p:spPr>
        </p:pic>
      </p:grpSp>
      <p:sp>
        <p:nvSpPr>
          <p:cNvPr id="26626" name="pole tekstowe 1"/>
          <p:cNvSpPr txBox="1">
            <a:spLocks noChangeArrowheads="1"/>
          </p:cNvSpPr>
          <p:nvPr/>
        </p:nvSpPr>
        <p:spPr bwMode="auto">
          <a:xfrm>
            <a:off x="1500188" y="500063"/>
            <a:ext cx="6143625" cy="5940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pl-PL" i="1" dirty="0">
                <a:latin typeface="Georgia" pitchFamily="18" charset="0"/>
              </a:rPr>
              <a:t>Słuchając państwa Gawlików, </a:t>
            </a:r>
          </a:p>
          <a:p>
            <a:r>
              <a:rPr lang="pl-PL" i="1" dirty="0">
                <a:latin typeface="Georgia" pitchFamily="18" charset="0"/>
              </a:rPr>
              <a:t>często spotykaliśmy się </a:t>
            </a:r>
          </a:p>
          <a:p>
            <a:r>
              <a:rPr lang="pl-PL" i="1" dirty="0">
                <a:latin typeface="Georgia" pitchFamily="18" charset="0"/>
              </a:rPr>
              <a:t>z nawiązaniem i opowieściami </a:t>
            </a:r>
          </a:p>
          <a:p>
            <a:r>
              <a:rPr lang="pl-PL" i="1" dirty="0">
                <a:latin typeface="Georgia" pitchFamily="18" charset="0"/>
              </a:rPr>
              <a:t>o jednym z nauczycieli, </a:t>
            </a:r>
          </a:p>
          <a:p>
            <a:r>
              <a:rPr lang="pl-PL" i="1" dirty="0">
                <a:latin typeface="Georgia" pitchFamily="18" charset="0"/>
              </a:rPr>
              <a:t>panu </a:t>
            </a:r>
            <a:r>
              <a:rPr lang="pl-PL" b="1" i="1" dirty="0">
                <a:latin typeface="Georgia" pitchFamily="18" charset="0"/>
              </a:rPr>
              <a:t>Józefie Czarneckim</a:t>
            </a:r>
            <a:r>
              <a:rPr lang="pl-PL" i="1" dirty="0">
                <a:latin typeface="Georgia" pitchFamily="18" charset="0"/>
              </a:rPr>
              <a:t>. </a:t>
            </a:r>
          </a:p>
          <a:p>
            <a:r>
              <a:rPr lang="pl-PL" i="1" dirty="0">
                <a:latin typeface="Georgia" pitchFamily="18" charset="0"/>
              </a:rPr>
              <a:t>To on od 1962 roku czuwał nad </a:t>
            </a:r>
          </a:p>
          <a:p>
            <a:r>
              <a:rPr lang="pl-PL" i="1" dirty="0">
                <a:latin typeface="Georgia" pitchFamily="18" charset="0"/>
              </a:rPr>
              <a:t>pracami przy budowie szkoły. </a:t>
            </a:r>
          </a:p>
          <a:p>
            <a:r>
              <a:rPr lang="pl-PL" i="1" dirty="0">
                <a:latin typeface="Georgia" pitchFamily="18" charset="0"/>
              </a:rPr>
              <a:t>W tym czasie piastował stanowisko </a:t>
            </a:r>
          </a:p>
          <a:p>
            <a:r>
              <a:rPr lang="pl-PL" i="1" dirty="0">
                <a:latin typeface="Georgia" pitchFamily="18" charset="0"/>
              </a:rPr>
              <a:t>kierownika placówki  i zajmował się </a:t>
            </a:r>
          </a:p>
          <a:p>
            <a:r>
              <a:rPr lang="pl-PL" i="1" dirty="0">
                <a:latin typeface="Georgia" pitchFamily="18" charset="0"/>
              </a:rPr>
              <a:t>wszystkim. </a:t>
            </a:r>
          </a:p>
          <a:p>
            <a:r>
              <a:rPr lang="pl-PL" i="1" dirty="0">
                <a:latin typeface="Georgia" pitchFamily="18" charset="0"/>
              </a:rPr>
              <a:t>Pan Czarnecki był bardzo związany </a:t>
            </a:r>
          </a:p>
          <a:p>
            <a:r>
              <a:rPr lang="pl-PL" i="1" dirty="0">
                <a:latin typeface="Georgia" pitchFamily="18" charset="0"/>
              </a:rPr>
              <a:t>ze szkołą, nauczał wszystkich przedmiotów </a:t>
            </a:r>
          </a:p>
          <a:p>
            <a:r>
              <a:rPr lang="pl-PL" i="1" dirty="0">
                <a:latin typeface="Georgia" pitchFamily="18" charset="0"/>
              </a:rPr>
              <a:t>i pomagał w rozwiązywaniu problemów </a:t>
            </a:r>
          </a:p>
          <a:p>
            <a:r>
              <a:rPr lang="pl-PL" i="1" dirty="0">
                <a:latin typeface="Georgia" pitchFamily="18" charset="0"/>
              </a:rPr>
              <a:t>swoim podopiecznym. Był wtedy </a:t>
            </a:r>
          </a:p>
          <a:p>
            <a:r>
              <a:rPr lang="pl-PL" i="1" dirty="0">
                <a:latin typeface="Georgia" pitchFamily="18" charset="0"/>
              </a:rPr>
              <a:t>jedynym nauczycielem i sam musiał </a:t>
            </a:r>
          </a:p>
          <a:p>
            <a:r>
              <a:rPr lang="pl-PL" i="1" dirty="0">
                <a:latin typeface="Georgia" pitchFamily="18" charset="0"/>
              </a:rPr>
              <a:t>zmagać się z wieloma trudnościami. </a:t>
            </a:r>
          </a:p>
          <a:p>
            <a:r>
              <a:rPr lang="pl-PL" i="1" dirty="0">
                <a:latin typeface="Georgia" pitchFamily="18" charset="0"/>
              </a:rPr>
              <a:t>Dopiero po kilku latach do szkoły przybywali inni pedagodzy, którzy służyli pomocą w nauczaniu. Praca </a:t>
            </a:r>
            <a:br>
              <a:rPr lang="pl-PL" i="1" dirty="0">
                <a:latin typeface="Georgia" pitchFamily="18" charset="0"/>
              </a:rPr>
            </a:br>
            <a:r>
              <a:rPr lang="pl-PL" i="1" dirty="0">
                <a:latin typeface="Georgia" pitchFamily="18" charset="0"/>
              </a:rPr>
              <a:t>i trud włożony w działania dotyczące szkoły był bardzo doceniany przez otoczenie. Pan Gawlik kilka razy określił nauczyciela mianem „kochanego człowieka</a:t>
            </a:r>
            <a:r>
              <a:rPr lang="pl-PL" sz="2000" i="1" dirty="0">
                <a:latin typeface="Georgia" pitchFamily="18" charset="0"/>
              </a:rPr>
              <a:t>”.</a:t>
            </a:r>
          </a:p>
        </p:txBody>
      </p:sp>
      <p:pic>
        <p:nvPicPr>
          <p:cNvPr id="28677" name="18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1042988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7" name="Dysk CD audio 6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6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65944" fill="hold"/>
                                        <p:tgtEl>
                                          <p:spTgt spid="2867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2662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6" dur="5000" fill="hold"/>
                                        <p:tgtEl>
                                          <p:spTgt spid="2662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0" fill="hold"/>
                                        <p:tgtEl>
                                          <p:spTgt spid="2662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0" fill="hold"/>
                                        <p:tgtEl>
                                          <p:spTgt spid="2662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0" fill="hold"/>
                                        <p:tgtEl>
                                          <p:spTgt spid="2662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0" fill="hold"/>
                                        <p:tgtEl>
                                          <p:spTgt spid="2662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3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0" fill="hold"/>
                                        <p:tgtEl>
                                          <p:spTgt spid="2662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0" fill="hold"/>
                                        <p:tgtEl>
                                          <p:spTgt spid="2662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0" fill="hold"/>
                                        <p:tgtEl>
                                          <p:spTgt spid="2662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0" fill="hold"/>
                                        <p:tgtEl>
                                          <p:spTgt spid="2662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1" dur="5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2" dur="5000" fill="hold"/>
                                        <p:tgtEl>
                                          <p:spTgt spid="2662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3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0" fill="hold"/>
                                        <p:tgtEl>
                                          <p:spTgt spid="2662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0" fill="hold"/>
                                        <p:tgtEl>
                                          <p:spTgt spid="2662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1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3" dur="5000" fill="hold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4" dur="5000" fill="hold"/>
                                        <p:tgtEl>
                                          <p:spTgt spid="2662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5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7" dur="5000" fill="hold"/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8" dur="5000" fill="hold"/>
                                        <p:tgtEl>
                                          <p:spTgt spid="26626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0" fill="hold"/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0" fill="hold"/>
                                        <p:tgtEl>
                                          <p:spTgt spid="26626">
                                            <p:txEl>
                                              <p:pRg st="15" end="1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3" presetID="2" presetClass="entr" presetSubtype="6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5" dur="5000" fill="hold"/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6" dur="5000" fill="hold"/>
                                        <p:tgtEl>
                                          <p:spTgt spid="26626">
                                            <p:txEl>
                                              <p:pRg st="16" end="1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7" presetID="10" presetClass="entr" presetSubtype="0" fill="hold" nodeType="withEffect">
                                  <p:stCondLst>
                                    <p:cond delay="75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8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28677"/>
                </p:tgtEl>
              </p:cMediaNode>
            </p:audio>
            <p:audio>
              <p:cMediaNode vol="5000" numSld="2" showWhenStopped="0">
                <p:cTn id="81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714500" y="500063"/>
            <a:ext cx="6072188" cy="1570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>
                <a:latin typeface="Georgia" pitchFamily="18" charset="0"/>
              </a:rPr>
              <a:t>A oto jak wspomina okres dzieciństwa oraz swojego tatę córka Pana Czarneckiego – obecnie sekretarka w naszej szkole,  Pani Barbara Murzyniak.</a:t>
            </a:r>
          </a:p>
        </p:txBody>
      </p:sp>
      <p:pic>
        <p:nvPicPr>
          <p:cNvPr id="3" name="Obraz 2" descr="DSCF1785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85984" y="2285992"/>
            <a:ext cx="4508500" cy="4267200"/>
          </a:xfrm>
          <a:prstGeom prst="ellipse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VN78031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tretch>
            <a:fillRect/>
          </a:stretch>
        </p:blipFill>
        <p:spPr>
          <a:xfrm>
            <a:off x="857224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402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3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  <p:bldLst>
      <p:bldP spid="2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Murzyniak.wmv">
            <a:hlinkClick r:id="" action="ppaction://media"/>
          </p:cNvPr>
          <p:cNvPicPr>
            <a:picLocks noRot="1" noChangeAspect="1"/>
          </p:cNvPicPr>
          <p:nvPr>
            <a:videoFile r:link="rId1"/>
          </p:nvPr>
        </p:nvPicPr>
        <p:blipFill>
          <a:blip r:embed="rId4"/>
          <a:stretch>
            <a:fillRect/>
          </a:stretch>
        </p:blipFill>
        <p:spPr>
          <a:xfrm>
            <a:off x="642910" y="428604"/>
            <a:ext cx="7929618" cy="594721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Dysk CD audio 2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  <p:pic>
        <p:nvPicPr>
          <p:cNvPr id="4" name="Dysk CD audio 3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24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44935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vide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</p:endCondLst>
                </p:cTn>
                <p:tgtEl>
                  <p:spTgt spid="2"/>
                </p:tgtEl>
              </p:cMediaNode>
            </p:video>
            <p:seq concurrent="1" nextAc="seek">
              <p:cTn id="8" restart="whenNotActive" fill="hold" evtFilter="cancelBubble" nodeType="interactiveSeq">
                <p:stCondLst>
                  <p:cond evt="onClick" delay="0">
                    <p:tgtEl>
                      <p:spTgt spid="2"/>
                    </p:tgtEl>
                  </p:cond>
                </p:stCondLst>
                <p:endSync evt="end" delay="0">
                  <p:rtn val="all"/>
                </p:endSync>
                <p:childTnLst>
                  <p:par>
                    <p:cTn id="9" fill="hold">
                      <p:stCondLst>
                        <p:cond delay="0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mediacall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cmd type="call" cmd="togglePause">
                                      <p:cBhvr>
                                        <p:cTn id="12" dur="1" fill="hold"/>
                                        <p:tgtEl>
                                          <p:spTgt spid="2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nextCondLst>
                <p:cond evt="onClick" delay="0">
                  <p:tgtEl>
                    <p:spTgt spid="2"/>
                  </p:tgtEl>
                </p:cond>
              </p:nextCondLst>
            </p:seq>
            <p:audio>
              <p:cMediaNode vol="3000" showWhenStopped="0">
                <p:cTn id="13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  <p:audio>
              <p:cMediaNode vol="8000" showWhenStopped="0">
                <p:cTn id="14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1"/>
          <p:cNvSpPr>
            <a:spLocks noChangeArrowheads="1"/>
          </p:cNvSpPr>
          <p:nvPr/>
        </p:nvSpPr>
        <p:spPr bwMode="auto">
          <a:xfrm>
            <a:off x="857250" y="0"/>
            <a:ext cx="7858125" cy="5724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just" eaLnBrk="0" hangingPunct="0"/>
            <a:endParaRPr lang="pl-PL" sz="1300" b="1">
              <a:solidFill>
                <a:srgbClr val="262626"/>
              </a:solidFill>
              <a:latin typeface="Monotype Corsiva" pitchFamily="66" charset="0"/>
              <a:ea typeface="Times New Roman" pitchFamily="18" charset="0"/>
              <a:cs typeface="Jeepney pl" charset="0"/>
            </a:endParaRPr>
          </a:p>
          <a:p>
            <a:pPr algn="just" eaLnBrk="0" hangingPunct="0"/>
            <a:endParaRPr lang="pl-PL" sz="1300" b="1">
              <a:solidFill>
                <a:srgbClr val="262626"/>
              </a:solidFill>
              <a:latin typeface="Monotype Corsiva" pitchFamily="66" charset="0"/>
              <a:ea typeface="Times New Roman" pitchFamily="18" charset="0"/>
              <a:cs typeface="Jeepney pl" charset="0"/>
            </a:endParaRP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Z roku na rok kierownictwo i pracownicy placówki 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pozyskiwali środki finansowe, 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które przeznaczono na modernizację i doposażenie 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gabinetów lekcyjnych.</a:t>
            </a:r>
            <a:endParaRPr lang="pl-PL" sz="2000" i="1">
              <a:latin typeface="Georgia" pitchFamily="18" charset="0"/>
              <a:ea typeface="Times New Roman" pitchFamily="18" charset="0"/>
              <a:cs typeface="Jeepney pl" charset="0"/>
            </a:endParaRP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Warto podkreślić, że utworzona w 1999 roku sala informatyczna niczym nie odbiega od podobnych gabinetów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w placówkach znajdujących się w dużych miastach.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10 stanowisk komputerowych 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nie satysfakcjonowało dyrektora szkoły, 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poczyniono więc starania </a:t>
            </a:r>
            <a:b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</a:br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zmierzające </a:t>
            </a:r>
            <a:b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</a:br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do uruchomienia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 kolejnych stanowisk. 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W roku szkolnym 2003/04 </a:t>
            </a:r>
            <a:b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</a:br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zakupiono nowe komputery</a:t>
            </a:r>
          </a:p>
          <a:p>
            <a:pPr eaLnBrk="0" hangingPunct="0"/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i oddano do dyspozycji </a:t>
            </a:r>
            <a:b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</a:br>
            <a:r>
              <a:rPr lang="pl-PL" sz="2000" i="1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uczniów kolejny gabinet.</a:t>
            </a:r>
            <a:endParaRPr lang="pl-PL" sz="2000" i="1">
              <a:latin typeface="Georgia" pitchFamily="18" charset="0"/>
              <a:ea typeface="Times New Roman" pitchFamily="18" charset="0"/>
              <a:cs typeface="Jeepney pl" charset="0"/>
            </a:endParaRPr>
          </a:p>
        </p:txBody>
      </p:sp>
      <p:pic>
        <p:nvPicPr>
          <p:cNvPr id="4" name="20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642938" y="61436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Obraz 4" descr="Obraz4.jpg"/>
          <p:cNvPicPr>
            <a:picLocks noChangeAspect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4572000" y="3429000"/>
            <a:ext cx="4095493" cy="306977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Dysk CD audio 5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6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4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083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307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307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307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307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307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1000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3072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072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1000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072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1000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072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6" dur="1000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7" dur="1000" fill="hold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3072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9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1000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3072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4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6" dur="1000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3072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9" presetID="4" presetClass="entr" presetSubtype="32" fill="hold" nodeType="withEffect">
                                  <p:stCondLst>
                                    <p:cond delay="700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71" dur="5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showWhenStopped="0">
                <p:cTn id="7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  <p:audio>
              <p:cMediaNode vol="3000" numSld="4" showWhenStopped="0">
                <p:cTn id="73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"/>
                </p:tgtEl>
              </p:cMediaNode>
            </p:audio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 descr="DSCF1738.JPG"/>
          <p:cNvPicPr>
            <a:picLocks noChangeAspect="1"/>
          </p:cNvPicPr>
          <p:nvPr/>
        </p:nvPicPr>
        <p:blipFill>
          <a:blip r:embed="rId3" cstate="print"/>
          <a:srcRect l="5407" t="17809" r="2668" b="1441"/>
          <a:stretch>
            <a:fillRect/>
          </a:stretch>
        </p:blipFill>
        <p:spPr>
          <a:xfrm>
            <a:off x="2428860" y="3143248"/>
            <a:ext cx="4857784" cy="320042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1428750" y="0"/>
            <a:ext cx="6643688" cy="3478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endParaRPr lang="pl-PL" sz="2000">
              <a:latin typeface="Bookman Old Style" pitchFamily="18" charset="0"/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pl-PL" b="1" i="1">
                <a:latin typeface="Georgia" pitchFamily="18" charset="0"/>
                <a:ea typeface="Calibri" pitchFamily="34" charset="0"/>
                <a:cs typeface="Arial" pitchFamily="34" charset="0"/>
              </a:rPr>
              <a:t>Nauczyciele szkolni</a:t>
            </a:r>
          </a:p>
          <a:p>
            <a:pPr algn="ctr" eaLnBrk="0" hangingPunct="0"/>
            <a:endParaRPr lang="pl-PL" i="1">
              <a:latin typeface="Georgia" pitchFamily="18" charset="0"/>
              <a:ea typeface="Calibri" pitchFamily="34" charset="0"/>
              <a:cs typeface="Arial" pitchFamily="34" charset="0"/>
            </a:endParaRPr>
          </a:p>
          <a:p>
            <a:pPr algn="ctr" eaLnBrk="0" hangingPunct="0"/>
            <a:r>
              <a:rPr lang="pl-PL" i="1">
                <a:latin typeface="Georgia" pitchFamily="18" charset="0"/>
                <a:ea typeface="Calibri" pitchFamily="34" charset="0"/>
                <a:cs typeface="Arial" pitchFamily="34" charset="0"/>
              </a:rPr>
              <a:t>Następujące wyliczenie pracujących w Dürr - Arnsdorf  (Jarnołtów) nauczycieli nie należy uważać za kompletne. Dane pochodzą z dokumentów kościelnych, Śląskich Dzienników Prowincjonalnych, protokołów z egzaminów szkolnych, dokumentów starostwa nyskiego oraz oparte</a:t>
            </a:r>
          </a:p>
          <a:p>
            <a:pPr algn="ctr" eaLnBrk="0" hangingPunct="0"/>
            <a:r>
              <a:rPr lang="pl-PL" i="1">
                <a:latin typeface="Georgia" pitchFamily="18" charset="0"/>
                <a:ea typeface="Calibri" pitchFamily="34" charset="0"/>
                <a:cs typeface="Arial" pitchFamily="34" charset="0"/>
              </a:rPr>
              <a:t> są na tradycji  ustnej. Nie można sięgać do kroniki szkolnej i innych dokumentów szkolnych, </a:t>
            </a:r>
          </a:p>
          <a:p>
            <a:pPr algn="ctr" eaLnBrk="0" hangingPunct="0"/>
            <a:r>
              <a:rPr lang="pl-PL" i="1">
                <a:latin typeface="Georgia" pitchFamily="18" charset="0"/>
                <a:ea typeface="Calibri" pitchFamily="34" charset="0"/>
                <a:cs typeface="Arial" pitchFamily="34" charset="0"/>
              </a:rPr>
              <a:t>zostają one zniszczone w roku 1945 przez Polaków.</a:t>
            </a:r>
            <a:r>
              <a:rPr lang="pl-PL" i="1">
                <a:latin typeface="Bookman Old Style" pitchFamily="18" charset="0"/>
                <a:ea typeface="Calibri" pitchFamily="34" charset="0"/>
                <a:cs typeface="Arial" pitchFamily="34" charset="0"/>
              </a:rPr>
              <a:t> </a:t>
            </a:r>
          </a:p>
          <a:p>
            <a:pPr algn="ctr" eaLnBrk="0" hangingPunct="0"/>
            <a:endParaRPr lang="pl-PL" sz="2000" i="1">
              <a:latin typeface="Bookman Old Style" pitchFamily="18" charset="0"/>
              <a:ea typeface="Calibri" pitchFamily="34" charset="0"/>
              <a:cs typeface="Arial" pitchFamily="34" charset="0"/>
            </a:endParaRPr>
          </a:p>
        </p:txBody>
      </p:sp>
      <p:pic>
        <p:nvPicPr>
          <p:cNvPr id="3" name="VN780261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28688" y="578643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1928813" y="6357938"/>
            <a:ext cx="5857875" cy="3381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1600" b="1" i="1">
                <a:latin typeface="Georgia" pitchFamily="18" charset="0"/>
              </a:rPr>
              <a:t>Pierwszy budynek szkoły</a:t>
            </a:r>
            <a:r>
              <a:rPr lang="pl-PL" sz="1600" i="1">
                <a:latin typeface="Georgia" pitchFamily="18" charset="0"/>
              </a:rPr>
              <a:t>.</a:t>
            </a:r>
          </a:p>
        </p:txBody>
      </p:sp>
    </p:spTree>
  </p:cSld>
  <p:clrMapOvr>
    <a:masterClrMapping/>
  </p:clrMapOvr>
  <p:transition spd="slow" advTm="32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2925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5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ntr" presetSubtype="0" fill="hold" nodeType="withEffect">
                                  <p:stCondLst>
                                    <p:cond delay="0"/>
                                  </p:stCondLst>
                                  <p:iterate type="wd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" dur="5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6" presetClass="entr" presetSubtype="32" fill="hold" nodeType="withEffect">
                                  <p:stCondLst>
                                    <p:cond delay="130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out)">
                                      <p:cBhvr>
                                        <p:cTn id="23" dur="5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grpId="0" nodeType="withEffect">
                                  <p:stCondLst>
                                    <p:cond delay="80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  <p:bldLst>
      <p:bldP spid="7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3">
            <a:lum/>
          </a:blip>
          <a:srcRect/>
          <a:stretch>
            <a:fillRect t="-5000" b="-5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4" descr="F:\6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500562" y="2571744"/>
            <a:ext cx="4023387" cy="31432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23" name="Prostokąt 3"/>
          <p:cNvSpPr>
            <a:spLocks noChangeArrowheads="1"/>
          </p:cNvSpPr>
          <p:nvPr/>
        </p:nvSpPr>
        <p:spPr bwMode="auto">
          <a:xfrm>
            <a:off x="500063" y="500063"/>
            <a:ext cx="7929562" cy="15382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i="1" dirty="0">
              <a:solidFill>
                <a:srgbClr val="262626"/>
              </a:solidFill>
              <a:latin typeface="Georgia" pitchFamily="18" charset="0"/>
              <a:ea typeface="Times New Roman" pitchFamily="18" charset="0"/>
              <a:cs typeface="Jeepney pl" charset="0"/>
            </a:endParaRPr>
          </a:p>
          <a:p>
            <a:pPr algn="ctr"/>
            <a:r>
              <a:rPr lang="pl-PL" sz="2000" i="1" dirty="0">
                <a:solidFill>
                  <a:srgbClr val="262626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18 czerwca 2005 roku miało miejsce uroczyste otwarcie upragnionego kompleksu sportowego.</a:t>
            </a:r>
          </a:p>
          <a:p>
            <a:endParaRPr lang="pl-PL" i="1" dirty="0">
              <a:solidFill>
                <a:srgbClr val="262626"/>
              </a:solidFill>
              <a:latin typeface="Georgia" pitchFamily="18" charset="0"/>
              <a:ea typeface="Times New Roman" pitchFamily="18" charset="0"/>
              <a:cs typeface="Jeepney pl" charset="0"/>
            </a:endParaRPr>
          </a:p>
          <a:p>
            <a:endParaRPr lang="pl-PL" dirty="0">
              <a:ea typeface="Times New Roman" pitchFamily="18" charset="0"/>
              <a:cs typeface="Jeepney pl" charset="0"/>
            </a:endParaRPr>
          </a:p>
        </p:txBody>
      </p:sp>
      <p:pic>
        <p:nvPicPr>
          <p:cNvPr id="4" name="Obraz 3" descr="otwarcie_boiska 004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71472" y="3857628"/>
            <a:ext cx="4195774" cy="27534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Obraz 5" descr="otwarcie_boiska 005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357290" y="1500174"/>
            <a:ext cx="4003176" cy="263620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VN780292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7"/>
          <a:stretch>
            <a:fillRect/>
          </a:stretch>
        </p:blipFill>
        <p:spPr>
          <a:xfrm>
            <a:off x="6143636" y="1928802"/>
            <a:ext cx="304800" cy="304800"/>
          </a:xfrm>
          <a:prstGeom prst="rect">
            <a:avLst/>
          </a:prstGeom>
        </p:spPr>
      </p:pic>
      <p:pic>
        <p:nvPicPr>
          <p:cNvPr id="8" name="Dysk CD audio 7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8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7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540" fill="hold"/>
                                        <p:tgtEl>
                                          <p:spTgt spid="7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1" fill="hold"/>
                                        <p:tgtEl>
                                          <p:spTgt spid="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500"/>
                                        <p:tgtEl>
                                          <p:spTgt spid="3072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4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1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8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amond(in)">
                                      <p:cBhvr>
                                        <p:cTn id="2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1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7"/>
                </p:tgtEl>
              </p:cMediaNode>
            </p:audio>
            <p:audio>
              <p:cMediaNode vol="10000" showWhenStopped="0">
                <p:cTn id="22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"/>
                </p:tgtEl>
              </p:cMediaNode>
            </p:audio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2"/>
          <p:cNvSpPr>
            <a:spLocks noChangeArrowheads="1"/>
          </p:cNvSpPr>
          <p:nvPr/>
        </p:nvSpPr>
        <p:spPr bwMode="auto">
          <a:xfrm>
            <a:off x="1357313" y="1071563"/>
            <a:ext cx="6858000" cy="53546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algn="ctr" eaLnBrk="0" hangingPunct="0"/>
            <a:r>
              <a:rPr lang="pl-PL" sz="3600" b="1" i="1">
                <a:solidFill>
                  <a:srgbClr val="0C1C1D"/>
                </a:solidFill>
                <a:latin typeface="Georgia" pitchFamily="18" charset="0"/>
                <a:ea typeface="Times New Roman" pitchFamily="18" charset="0"/>
                <a:cs typeface="Courier New" pitchFamily="49" charset="0"/>
              </a:rPr>
              <a:t>Ważne daty w dziejach szkoły:</a:t>
            </a:r>
            <a:endParaRPr lang="pl-PL" i="1">
              <a:latin typeface="Georgia" pitchFamily="18" charset="0"/>
              <a:ea typeface="Times New Roman" pitchFamily="18" charset="0"/>
              <a:cs typeface="Courier New" pitchFamily="49" charset="0"/>
            </a:endParaRPr>
          </a:p>
          <a:p>
            <a:pPr algn="ctr" eaLnBrk="0" hangingPunct="0"/>
            <a:endParaRPr lang="pl-PL" i="1">
              <a:latin typeface="Georgia" pitchFamily="18" charset="0"/>
              <a:ea typeface="Times New Roman" pitchFamily="18" charset="0"/>
              <a:cs typeface="Courier New" pitchFamily="49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ea typeface="Times New Roman" pitchFamily="18" charset="0"/>
                <a:cs typeface="Jeepney pl" charset="0"/>
              </a:rPr>
              <a:t>1962</a:t>
            </a:r>
            <a:r>
              <a:rPr lang="pl-PL" i="1">
                <a:latin typeface="Georgia" pitchFamily="18" charset="0"/>
                <a:ea typeface="Times New Roman" pitchFamily="18" charset="0"/>
                <a:cs typeface="Jeepney pl" charset="0"/>
              </a:rPr>
              <a:t> </a:t>
            </a:r>
            <a:r>
              <a:rPr lang="pl-PL" b="1" i="1">
                <a:latin typeface="Georgia" pitchFamily="18" charset="0"/>
                <a:ea typeface="Times New Roman" pitchFamily="18" charset="0"/>
                <a:cs typeface="Jeepney pl" charset="0"/>
              </a:rPr>
              <a:t>- budowa szkoły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1963</a:t>
            </a:r>
            <a:r>
              <a:rPr lang="pl-PL" i="1"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otwarcie szkoły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1973 - 1981</a:t>
            </a:r>
            <a:r>
              <a:rPr lang="pl-PL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utworzenie Punktu Filialnego Zbiorczej                      Szkoły Gminnej w Kopernikach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1974</a:t>
            </a:r>
            <a:r>
              <a:rPr lang="pl-PL" i="1"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część budynku przeznaczono na Państwowy Dom Dziecka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1982</a:t>
            </a:r>
            <a:r>
              <a:rPr lang="pl-PL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przywrócenie ośmioklasowej szkoły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1986</a:t>
            </a:r>
            <a:r>
              <a:rPr lang="pl-PL" i="1"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likwidacja Państwowego Domu Dziecka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1996/97</a:t>
            </a:r>
            <a:r>
              <a:rPr lang="pl-PL" i="1"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utworzenie Zespołu: Szkoła Podstawowa </a:t>
            </a:r>
            <a:br>
              <a:rPr lang="pl-PL" b="1" i="1">
                <a:latin typeface="Georgia" pitchFamily="18" charset="0"/>
                <a:cs typeface="Times New Roman" pitchFamily="18" charset="0"/>
              </a:rPr>
            </a:br>
            <a:r>
              <a:rPr lang="pl-PL" b="1" i="1">
                <a:latin typeface="Georgia" pitchFamily="18" charset="0"/>
                <a:cs typeface="Times New Roman" pitchFamily="18" charset="0"/>
              </a:rPr>
              <a:t>i Publiczne Przedszkole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1999</a:t>
            </a:r>
            <a:r>
              <a:rPr lang="pl-PL" i="1">
                <a:latin typeface="Georgia" pitchFamily="18" charset="0"/>
                <a:cs typeface="Times New Roman" pitchFamily="18" charset="0"/>
              </a:rPr>
              <a:t>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- wręczenie sztandaru</a:t>
            </a:r>
            <a:endParaRPr lang="pl-PL" i="1">
              <a:latin typeface="Georgia" pitchFamily="18" charset="0"/>
            </a:endParaRPr>
          </a:p>
          <a:p>
            <a:pPr eaLnBrk="0" hangingPunct="0"/>
            <a:r>
              <a:rPr lang="pl-PL" b="1" i="1">
                <a:solidFill>
                  <a:srgbClr val="FF0000"/>
                </a:solidFill>
                <a:latin typeface="Georgia" pitchFamily="18" charset="0"/>
                <a:cs typeface="Times New Roman" pitchFamily="18" charset="0"/>
              </a:rPr>
              <a:t>1999</a:t>
            </a:r>
            <a:r>
              <a:rPr lang="pl-PL" i="1">
                <a:latin typeface="Georgia" pitchFamily="18" charset="0"/>
                <a:cs typeface="Times New Roman" pitchFamily="18" charset="0"/>
              </a:rPr>
              <a:t> - </a:t>
            </a:r>
            <a:r>
              <a:rPr lang="pl-PL" b="1" i="1">
                <a:latin typeface="Georgia" pitchFamily="18" charset="0"/>
                <a:cs typeface="Times New Roman" pitchFamily="18" charset="0"/>
              </a:rPr>
              <a:t>reorganizacja placówki i powstanie Zespołu: Gimnazjum, Szkoła Podstawowa i Publiczne Przedszkole</a:t>
            </a:r>
            <a:endParaRPr lang="pl-PL" i="1">
              <a:latin typeface="Georgia" pitchFamily="18" charset="0"/>
            </a:endParaRPr>
          </a:p>
        </p:txBody>
      </p:sp>
      <p:pic>
        <p:nvPicPr>
          <p:cNvPr id="3" name="VN780277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00063" y="628650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Prostokąt 4"/>
          <p:cNvSpPr/>
          <p:nvPr/>
        </p:nvSpPr>
        <p:spPr>
          <a:xfrm>
            <a:off x="1214414" y="2285992"/>
            <a:ext cx="7320828" cy="1015663"/>
          </a:xfrm>
          <a:prstGeom prst="rect">
            <a:avLst/>
          </a:prstGeom>
          <a:noFill/>
        </p:spPr>
        <p:txBody>
          <a:bodyPr>
            <a:spAutoFit/>
            <a:scene3d>
              <a:camera prst="orthographicFront"/>
              <a:lightRig rig="sunrise" dir="t"/>
            </a:scene3d>
            <a:sp3d extrusionH="57150" prstMaterial="softEdge">
              <a:bevelT w="38100" h="38100"/>
              <a:bevelB w="38100" h="38100"/>
            </a:sp3d>
          </a:bodyPr>
          <a:lstStyle/>
          <a:p>
            <a:pPr algn="ctr">
              <a:defRPr/>
            </a:pPr>
            <a:r>
              <a:rPr lang="pl-PL" sz="6000" b="1" cap="all" dirty="0">
                <a:ln w="9000" cmpd="sng">
                  <a:noFill/>
                  <a:prstDash val="solid"/>
                </a:ln>
                <a:blipFill>
                  <a:blip r:embed="rId4"/>
                  <a:tile tx="0" ty="0" sx="100000" sy="100000" flip="none" algn="tl"/>
                </a:blipFill>
                <a:effectLst>
                  <a:outerShdw blurRad="88900" dist="292100" dir="13920000" sx="111000" sy="111000" algn="bl" rotWithShape="0">
                    <a:srgbClr val="993300">
                      <a:alpha val="43000"/>
                    </a:srgbClr>
                  </a:outerShdw>
                  <a:reflection blurRad="12700" stA="28000" endPos="45000" dist="1000" dir="5400000" sy="-100000" algn="bl" rotWithShape="0"/>
                </a:effectLst>
                <a:latin typeface="Georgia" pitchFamily="18" charset="0"/>
              </a:rPr>
              <a:t>PODSUMUJMY…</a:t>
            </a:r>
          </a:p>
        </p:txBody>
      </p:sp>
    </p:spTree>
  </p:cSld>
  <p:clrMapOvr>
    <a:masterClrMapping/>
  </p:clrMapOvr>
  <p:transition spd="slow" advClick="0" advTm="29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3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0"/>
                            </p:stCondLst>
                            <p:childTnLst>
                              <p:par>
                                <p:cTn id="13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4" dur="53777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0"/>
                                        <p:tgtEl>
                                          <p:spTgt spid="419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0"/>
                                        <p:tgtEl>
                                          <p:spTgt spid="4198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198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4198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0"/>
                                        <p:tgtEl>
                                          <p:spTgt spid="4198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0"/>
                                        <p:tgtEl>
                                          <p:spTgt spid="4198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0"/>
                                        <p:tgtEl>
                                          <p:spTgt spid="4198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4198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4198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0"/>
                                        <p:tgtEl>
                                          <p:spTgt spid="4198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45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 descr="http://portal.ntue.wodip.opole.pl/logoNTUE2.jpg"/>
          <p:cNvPicPr/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857884" y="5715016"/>
            <a:ext cx="2357454" cy="571504"/>
          </a:xfrm>
          <a:prstGeom prst="rect">
            <a:avLst/>
          </a:prstGeom>
          <a:ln w="9525">
            <a:noFill/>
            <a:miter lim="800000"/>
            <a:headEnd/>
            <a:tailEnd/>
          </a:ln>
        </p:spPr>
      </p:pic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785938" y="571500"/>
            <a:ext cx="6286500" cy="2620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i="1" dirty="0">
                <a:solidFill>
                  <a:srgbClr val="FF0000"/>
                </a:solidFill>
                <a:latin typeface="Georgia" pitchFamily="18" charset="0"/>
              </a:rPr>
              <a:t>Państwu Gawlikom, </a:t>
            </a:r>
            <a:br>
              <a:rPr lang="pl-PL" sz="24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pl-PL" sz="2400" b="1" i="1" dirty="0">
                <a:solidFill>
                  <a:srgbClr val="FF0000"/>
                </a:solidFill>
                <a:latin typeface="Georgia" pitchFamily="18" charset="0"/>
              </a:rPr>
              <a:t>Państwu Kmitom</a:t>
            </a:r>
            <a:br>
              <a:rPr lang="pl-PL" sz="2400" b="1" i="1" dirty="0">
                <a:solidFill>
                  <a:srgbClr val="FF0000"/>
                </a:solidFill>
                <a:latin typeface="Georgia" pitchFamily="18" charset="0"/>
              </a:rPr>
            </a:br>
            <a:r>
              <a:rPr lang="pl-PL" sz="2400" b="1" i="1" dirty="0">
                <a:solidFill>
                  <a:srgbClr val="FF0000"/>
                </a:solidFill>
                <a:latin typeface="Georgia" pitchFamily="18" charset="0"/>
              </a:rPr>
              <a:t>i Pani Basi Murzyniak </a:t>
            </a:r>
            <a:r>
              <a:rPr lang="pl-PL" sz="2000" i="1" dirty="0">
                <a:latin typeface="Georgia" pitchFamily="18" charset="0"/>
              </a:rPr>
              <a:t/>
            </a:r>
            <a:br>
              <a:rPr lang="pl-PL" sz="2000" i="1" dirty="0">
                <a:latin typeface="Georgia" pitchFamily="18" charset="0"/>
              </a:rPr>
            </a:br>
            <a:r>
              <a:rPr lang="pl-PL" sz="2000" i="1" dirty="0">
                <a:latin typeface="Georgia" pitchFamily="18" charset="0"/>
              </a:rPr>
              <a:t>za niezwykle miłe spotkania, poświęcony nam czas oraz udostępnienie zdjęć…</a:t>
            </a:r>
          </a:p>
        </p:txBody>
      </p:sp>
      <p:sp>
        <p:nvSpPr>
          <p:cNvPr id="6" name="pole tekstowe 5"/>
          <p:cNvSpPr txBox="1">
            <a:spLocks noChangeArrowheads="1"/>
          </p:cNvSpPr>
          <p:nvPr/>
        </p:nvSpPr>
        <p:spPr bwMode="auto">
          <a:xfrm>
            <a:off x="2428875" y="214313"/>
            <a:ext cx="4929188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800" b="1" i="1" dirty="0">
                <a:solidFill>
                  <a:srgbClr val="993300"/>
                </a:solidFill>
                <a:latin typeface="Georgia" pitchFamily="18" charset="0"/>
              </a:rPr>
              <a:t>Serdecznie dziękujemy… </a:t>
            </a:r>
            <a:endParaRPr lang="pl-PL" sz="2800" b="1" dirty="0">
              <a:solidFill>
                <a:srgbClr val="993300"/>
              </a:solidFill>
            </a:endParaRPr>
          </a:p>
        </p:txBody>
      </p:sp>
      <p:sp>
        <p:nvSpPr>
          <p:cNvPr id="7" name="pole tekstowe 6"/>
          <p:cNvSpPr txBox="1">
            <a:spLocks noChangeArrowheads="1"/>
          </p:cNvSpPr>
          <p:nvPr/>
        </p:nvSpPr>
        <p:spPr bwMode="auto">
          <a:xfrm>
            <a:off x="2286000" y="3214688"/>
            <a:ext cx="5000625" cy="11079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lnSpc>
                <a:spcPct val="150000"/>
              </a:lnSpc>
            </a:pPr>
            <a:r>
              <a:rPr lang="pl-PL" sz="2400" b="1" i="1" dirty="0" smtClean="0">
                <a:solidFill>
                  <a:srgbClr val="FF0000"/>
                </a:solidFill>
                <a:latin typeface="Georgia" pitchFamily="18" charset="0"/>
              </a:rPr>
              <a:t>Filipowi </a:t>
            </a:r>
            <a:r>
              <a:rPr lang="pl-PL" sz="2400" b="1" i="1" dirty="0">
                <a:solidFill>
                  <a:srgbClr val="FF0000"/>
                </a:solidFill>
                <a:latin typeface="Georgia" pitchFamily="18" charset="0"/>
              </a:rPr>
              <a:t>Treli</a:t>
            </a:r>
          </a:p>
          <a:p>
            <a:pPr algn="ctr">
              <a:lnSpc>
                <a:spcPct val="150000"/>
              </a:lnSpc>
            </a:pPr>
            <a:r>
              <a:rPr lang="pl-PL" sz="2000" i="1" dirty="0">
                <a:latin typeface="Georgia" pitchFamily="18" charset="0"/>
              </a:rPr>
              <a:t>za piękne </a:t>
            </a:r>
            <a:r>
              <a:rPr lang="pl-PL" sz="2000" i="1" dirty="0" smtClean="0">
                <a:latin typeface="Georgia" pitchFamily="18" charset="0"/>
              </a:rPr>
              <a:t>gitarowe tło </a:t>
            </a:r>
            <a:r>
              <a:rPr lang="pl-PL" sz="2000" i="1" dirty="0">
                <a:latin typeface="Georgia" pitchFamily="18" charset="0"/>
              </a:rPr>
              <a:t>muzyczne…</a:t>
            </a:r>
          </a:p>
        </p:txBody>
      </p:sp>
      <p:sp>
        <p:nvSpPr>
          <p:cNvPr id="8" name="pole tekstowe 7"/>
          <p:cNvSpPr txBox="1">
            <a:spLocks noChangeArrowheads="1"/>
          </p:cNvSpPr>
          <p:nvPr/>
        </p:nvSpPr>
        <p:spPr bwMode="auto">
          <a:xfrm>
            <a:off x="1714500" y="4357688"/>
            <a:ext cx="6072188" cy="2892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i="1" u="sng" dirty="0">
                <a:latin typeface="Georgia" pitchFamily="18" charset="0"/>
              </a:rPr>
              <a:t>Realizatorzy projektu:</a:t>
            </a:r>
          </a:p>
          <a:p>
            <a:pPr algn="ctr"/>
            <a:endParaRPr lang="pl-PL" i="1" dirty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pl-PL" i="1" dirty="0">
                <a:latin typeface="Georgia" pitchFamily="18" charset="0"/>
              </a:rPr>
              <a:t> Karolina Rożniatowska</a:t>
            </a:r>
          </a:p>
          <a:p>
            <a:pPr algn="ctr">
              <a:buFont typeface="Arial" pitchFamily="34" charset="0"/>
              <a:buChar char="•"/>
            </a:pPr>
            <a:r>
              <a:rPr lang="pl-PL" i="1" dirty="0">
                <a:latin typeface="Georgia" pitchFamily="18" charset="0"/>
              </a:rPr>
              <a:t>Karolina </a:t>
            </a:r>
            <a:r>
              <a:rPr lang="pl-PL" i="1" dirty="0" err="1">
                <a:latin typeface="Georgia" pitchFamily="18" charset="0"/>
              </a:rPr>
              <a:t>Macyszyn</a:t>
            </a:r>
            <a:endParaRPr lang="pl-PL" i="1" dirty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pl-PL" i="1" dirty="0">
                <a:latin typeface="Georgia" pitchFamily="18" charset="0"/>
              </a:rPr>
              <a:t>Gracjan </a:t>
            </a:r>
            <a:r>
              <a:rPr lang="pl-PL" i="1" dirty="0" err="1">
                <a:latin typeface="Georgia" pitchFamily="18" charset="0"/>
              </a:rPr>
              <a:t>Pieszczyk</a:t>
            </a:r>
            <a:endParaRPr lang="pl-PL" i="1" dirty="0">
              <a:latin typeface="Georgia" pitchFamily="18" charset="0"/>
            </a:endParaRPr>
          </a:p>
          <a:p>
            <a:pPr algn="ctr">
              <a:buFont typeface="Arial" pitchFamily="34" charset="0"/>
              <a:buChar char="•"/>
            </a:pPr>
            <a:r>
              <a:rPr lang="pl-PL" i="1" dirty="0">
                <a:latin typeface="Georgia" pitchFamily="18" charset="0"/>
              </a:rPr>
              <a:t>Artur Konieczny</a:t>
            </a:r>
          </a:p>
          <a:p>
            <a:pPr algn="ctr">
              <a:buFont typeface="Arial" pitchFamily="34" charset="0"/>
              <a:buChar char="•"/>
            </a:pPr>
            <a:r>
              <a:rPr lang="pl-PL" i="1" dirty="0">
                <a:latin typeface="Georgia" pitchFamily="18" charset="0"/>
              </a:rPr>
              <a:t>Jakub Fryz </a:t>
            </a:r>
          </a:p>
          <a:p>
            <a:pPr algn="ctr">
              <a:buFontTx/>
              <a:buChar char="-"/>
            </a:pPr>
            <a:r>
              <a:rPr lang="pl-PL" i="1" dirty="0">
                <a:latin typeface="Georgia" pitchFamily="18" charset="0"/>
              </a:rPr>
              <a:t>uczniowie  klasy II b Gimnazjum w Jarnołtowie-</a:t>
            </a:r>
          </a:p>
          <a:p>
            <a:pPr algn="ctr"/>
            <a:r>
              <a:rPr lang="pl-PL" i="1" dirty="0">
                <a:latin typeface="Georgia" pitchFamily="18" charset="0"/>
              </a:rPr>
              <a:t>-maj ‘ 2010-</a:t>
            </a:r>
          </a:p>
          <a:p>
            <a:endParaRPr lang="pl-PL" sz="2000" i="1" dirty="0">
              <a:latin typeface="Georgia" pitchFamily="18" charset="0"/>
            </a:endParaRPr>
          </a:p>
        </p:txBody>
      </p:sp>
      <p:pic>
        <p:nvPicPr>
          <p:cNvPr id="10" name="Dysk CD audio 9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3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3" presetClass="entr" presetSubtype="0" fill="hold" grpId="0" nodeType="withEffect">
                                  <p:stCondLst>
                                    <p:cond delay="200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" presetClass="entr" presetSubtype="4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4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6" presetID="2" presetClass="entr" presetSubtype="4" fill="hold" grpId="0" nodeType="withEffect">
                                  <p:stCondLst>
                                    <p:cond delay="5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31" presetClass="entr" presetSubtype="0" fill="hold" grpId="0" nodeType="withEffect">
                                  <p:stCondLst>
                                    <p:cond delay="900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nodeType="withEffect">
                                  <p:stCondLst>
                                    <p:cond delay="90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" showWhenStopped="0">
                <p:cTn id="29" repeatCount="indefinite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  <p:bldLst>
      <p:bldP spid="2" grpId="0"/>
      <p:bldP spid="6" grpId="0"/>
      <p:bldP spid="7" grpId="0"/>
      <p:bldP spid="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ole tekstowe 1"/>
          <p:cNvSpPr txBox="1">
            <a:spLocks noChangeArrowheads="1"/>
          </p:cNvSpPr>
          <p:nvPr/>
        </p:nvSpPr>
        <p:spPr bwMode="auto">
          <a:xfrm>
            <a:off x="1785938" y="1285875"/>
            <a:ext cx="6143625" cy="30464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3200">
              <a:latin typeface="Bookman Old Style" pitchFamily="18" charset="0"/>
            </a:endParaRPr>
          </a:p>
          <a:p>
            <a:pPr algn="ctr"/>
            <a:r>
              <a:rPr lang="pl-PL" sz="3200" i="1">
                <a:latin typeface="Georgia" pitchFamily="18" charset="0"/>
              </a:rPr>
              <a:t>A oto historia naszej obecnej szkoły.</a:t>
            </a:r>
          </a:p>
          <a:p>
            <a:pPr algn="ctr"/>
            <a:r>
              <a:rPr lang="pl-PL" sz="3200" i="1">
                <a:latin typeface="Georgia" pitchFamily="18" charset="0"/>
              </a:rPr>
              <a:t> Opowiemy o jej losach </a:t>
            </a:r>
          </a:p>
          <a:p>
            <a:pPr algn="ctr"/>
            <a:r>
              <a:rPr lang="pl-PL" sz="3200" i="1">
                <a:latin typeface="Georgia" pitchFamily="18" charset="0"/>
              </a:rPr>
              <a:t>od samego początku </a:t>
            </a:r>
          </a:p>
          <a:p>
            <a:pPr algn="ctr"/>
            <a:r>
              <a:rPr lang="pl-PL" sz="3200" i="1">
                <a:latin typeface="Georgia" pitchFamily="18" charset="0"/>
              </a:rPr>
              <a:t>aż do dnia dzisiejszego…</a:t>
            </a:r>
          </a:p>
        </p:txBody>
      </p:sp>
      <p:pic>
        <p:nvPicPr>
          <p:cNvPr id="3" name="VN780286.WMA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1357290" y="492919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 spd="slow" advTm="8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7616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9" dur="1000"/>
                                        <p:tgtEl>
                                          <p:spTgt spid="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1000"/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1000"/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8" dur="1000"/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1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52" name="Picture 8" descr="F:\historia_szkoły\tablica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572132" y="3286124"/>
            <a:ext cx="2321198" cy="338091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3"/>
          <p:cNvSpPr>
            <a:spLocks noGrp="1" noChangeArrowheads="1"/>
          </p:cNvSpPr>
          <p:nvPr>
            <p:ph idx="1"/>
          </p:nvPr>
        </p:nvSpPr>
        <p:spPr>
          <a:xfrm>
            <a:off x="1643063" y="571500"/>
            <a:ext cx="6215062" cy="5786438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…zaczęło się wiosną 1962r., </a:t>
            </a:r>
          </a:p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gdy rozpoczęto budowę szkoły. </a:t>
            </a:r>
          </a:p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Dzięki pomocy mieszkańców okolicznych wsi, </a:t>
            </a:r>
          </a:p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ich ofiarności i poświęceniu, </a:t>
            </a:r>
          </a:p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17 listopada 1963r. </a:t>
            </a:r>
          </a:p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odbyło się uroczyste </a:t>
            </a:r>
          </a:p>
          <a:p>
            <a:pPr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otwarcie placówki. </a:t>
            </a:r>
          </a:p>
        </p:txBody>
      </p:sp>
      <p:pic>
        <p:nvPicPr>
          <p:cNvPr id="3076" name="2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5" name="Dysk CD audio 4">
            <a:hlinkClick r:id="" action="ppaction://media"/>
          </p:cNvPr>
          <p:cNvPicPr>
            <a:picLocks noRot="1" noChangeAspect="1"/>
          </p:cNvPicPr>
          <p:nvPr>
            <a:audioCd>
              <a:st track="1"/>
              <a:end track="1" time="260"/>
            </a:audioCd>
          </p:nvPr>
        </p:nvPicPr>
        <p:blipFill>
          <a:blip r:embed="rId5"/>
          <a:stretch>
            <a:fillRect/>
          </a:stretch>
        </p:blipFill>
        <p:spPr>
          <a:xfrm>
            <a:off x="4449763" y="3306763"/>
            <a:ext cx="244475" cy="244475"/>
          </a:xfrm>
          <a:prstGeom prst="rect">
            <a:avLst/>
          </a:prstGeom>
        </p:spPr>
      </p:pic>
    </p:spTree>
  </p:cSld>
  <p:clrMapOvr>
    <a:masterClrMapping/>
  </p:clrMapOvr>
  <p:transition spd="slow" advClick="0" advTm="2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8" dur="20154" fill="hold"/>
                                        <p:tgtEl>
                                          <p:spTgt spid="307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9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" dur="2000"/>
                                        <p:tgtEl>
                                          <p:spTgt spid="30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4" dur="2000"/>
                                        <p:tgtEl>
                                          <p:spTgt spid="30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7" dur="2000"/>
                                        <p:tgtEl>
                                          <p:spTgt spid="30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0" dur="2000"/>
                                        <p:tgtEl>
                                          <p:spTgt spid="307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3" dur="2000"/>
                                        <p:tgtEl>
                                          <p:spTgt spid="307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6" dur="2000"/>
                                        <p:tgtEl>
                                          <p:spTgt spid="307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1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29" dur="2000"/>
                                        <p:tgtEl>
                                          <p:spTgt spid="307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16" presetClass="entr" presetSubtype="2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Horizontal)">
                                      <p:cBhvr>
                                        <p:cTn id="32" dur="1000"/>
                                        <p:tgtEl>
                                          <p:spTgt spid="61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33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076"/>
                </p:tgtEl>
              </p:cMediaNode>
            </p:audio>
            <p:audio>
              <p:cMediaNode vol="49000" numSld="5" showWhenStopped="0">
                <p:cTn id="34" repeatCount="indefinite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3"/>
          <p:cNvSpPr>
            <a:spLocks noGrp="1" noChangeArrowheads="1"/>
          </p:cNvSpPr>
          <p:nvPr>
            <p:ph idx="1"/>
          </p:nvPr>
        </p:nvSpPr>
        <p:spPr>
          <a:xfrm>
            <a:off x="214313" y="285750"/>
            <a:ext cx="8501062" cy="6286500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l-PL" smtClean="0">
              <a:latin typeface="Bookman Old Style" pitchFamily="18" charset="0"/>
            </a:endParaRP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Porządkowanie terenu szkolnego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 trwało około 2 lata. W tym czasie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 borykano się z różnymi problemami, 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np. brakiem wody, 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   w wyniku czego szkoła ogrzewana była piecami kaflowymi. 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Jednak te nie spełniały swojej roli. 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W związku z tym w 1972 roku</a:t>
            </a:r>
          </a:p>
          <a:p>
            <a:pPr algn="ctr" eaLnBrk="1" hangingPunct="1">
              <a:buFontTx/>
              <a:buNone/>
            </a:pPr>
            <a:r>
              <a:rPr lang="pl-PL" sz="3000" i="1" smtClean="0">
                <a:latin typeface="Georgia" pitchFamily="18" charset="0"/>
              </a:rPr>
              <a:t>  założono w szkole centralne ogrzewanie.</a:t>
            </a:r>
          </a:p>
        </p:txBody>
      </p:sp>
      <p:pic>
        <p:nvPicPr>
          <p:cNvPr id="4100" name="3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755650" y="5876925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25402" fill="hold"/>
                                        <p:tgtEl>
                                          <p:spTgt spid="410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1000" fill="hold"/>
                                        <p:tgtEl>
                                          <p:spTgt spid="409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09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409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09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1000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09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1000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09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1000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409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2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1000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09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90000" showWhenStopped="0">
                <p:cTn id="4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100"/>
                </p:tgtEl>
              </p:cMediaNode>
            </p:audio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3"/>
          <p:cNvSpPr>
            <a:spLocks noGrp="1" noChangeArrowheads="1"/>
          </p:cNvSpPr>
          <p:nvPr>
            <p:ph idx="1"/>
          </p:nvPr>
        </p:nvSpPr>
        <p:spPr>
          <a:xfrm>
            <a:off x="928688" y="-214313"/>
            <a:ext cx="7429500" cy="5929313"/>
          </a:xfrm>
        </p:spPr>
        <p:txBody>
          <a:bodyPr/>
          <a:lstStyle/>
          <a:p>
            <a:pPr algn="ctr" eaLnBrk="1" hangingPunct="1">
              <a:buFontTx/>
              <a:buNone/>
            </a:pPr>
            <a:endParaRPr lang="pl-PL" smtClean="0">
              <a:latin typeface="Bookman Old Style" pitchFamily="18" charset="0"/>
            </a:endParaRPr>
          </a:p>
          <a:p>
            <a:pPr algn="ctr" eaLnBrk="1" hangingPunct="1">
              <a:buFontTx/>
              <a:buNone/>
            </a:pPr>
            <a:endParaRPr lang="pl-PL" smtClean="0">
              <a:latin typeface="Bookman Old Style" pitchFamily="18" charset="0"/>
            </a:endParaRPr>
          </a:p>
          <a:p>
            <a:pPr algn="ctr" eaLnBrk="1" hangingPunct="1">
              <a:buFontTx/>
              <a:buNone/>
            </a:pPr>
            <a:r>
              <a:rPr lang="pl-PL" smtClean="0">
                <a:latin typeface="Bookman Old Style" pitchFamily="18" charset="0"/>
              </a:rPr>
              <a:t>  </a:t>
            </a:r>
            <a:r>
              <a:rPr lang="pl-PL" i="1" smtClean="0">
                <a:latin typeface="Georgia" pitchFamily="18" charset="0"/>
              </a:rPr>
              <a:t>W związku z wprowadzeniem reformy szkolnej w 1973 roku </a:t>
            </a:r>
          </a:p>
          <a:p>
            <a:pPr algn="ctr"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  obniżono stopień organizacyjny szkoły. </a:t>
            </a:r>
          </a:p>
          <a:p>
            <a:pPr algn="ctr"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 Została ona punktem filialnym Zbiorczej Szkoły Gminnej </a:t>
            </a:r>
          </a:p>
          <a:p>
            <a:pPr algn="ctr"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w Kopernikach.</a:t>
            </a:r>
          </a:p>
          <a:p>
            <a:pPr algn="ctr" eaLnBrk="1" hangingPunct="1">
              <a:buFontTx/>
              <a:buNone/>
            </a:pPr>
            <a:r>
              <a:rPr lang="pl-PL" i="1" smtClean="0">
                <a:latin typeface="Georgia" pitchFamily="18" charset="0"/>
              </a:rPr>
              <a:t>Dzieci od klasy IV były dowożone autobusem do Kopernik. </a:t>
            </a:r>
          </a:p>
        </p:txBody>
      </p:sp>
      <p:pic>
        <p:nvPicPr>
          <p:cNvPr id="5124" name="4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971550" y="5589588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20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8993" fill="hold"/>
                                        <p:tgtEl>
                                          <p:spTgt spid="512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512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512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512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2000"/>
                                        <p:tgtEl>
                                          <p:spTgt spid="512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2000"/>
                                        <p:tgtEl>
                                          <p:spTgt spid="512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2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124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pole tekstowe 1"/>
          <p:cNvSpPr txBox="1">
            <a:spLocks noChangeArrowheads="1"/>
          </p:cNvSpPr>
          <p:nvPr/>
        </p:nvSpPr>
        <p:spPr bwMode="auto">
          <a:xfrm>
            <a:off x="1643063" y="500063"/>
            <a:ext cx="6143625" cy="1200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>
                <a:latin typeface="Georgia" pitchFamily="18" charset="0"/>
              </a:rPr>
              <a:t>W 1974 roku  w budynku szkolnym powstał Dom Dziecka i szkoła zajmowała jedynie dwie sale lekcyjne.</a:t>
            </a:r>
          </a:p>
        </p:txBody>
      </p:sp>
      <p:pic>
        <p:nvPicPr>
          <p:cNvPr id="6148" name="5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971550" y="57340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" name="pole tekstowe 1"/>
          <p:cNvSpPr txBox="1">
            <a:spLocks noChangeArrowheads="1"/>
          </p:cNvSpPr>
          <p:nvPr/>
        </p:nvSpPr>
        <p:spPr bwMode="auto">
          <a:xfrm>
            <a:off x="1071563" y="1500188"/>
            <a:ext cx="7000875" cy="4894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endParaRPr lang="pl-PL" sz="2400" dirty="0">
              <a:latin typeface="Bookman Old Style" pitchFamily="18" charset="0"/>
            </a:endParaRPr>
          </a:p>
          <a:p>
            <a:pPr algn="ctr"/>
            <a:r>
              <a:rPr lang="pl-PL" sz="2400" i="1" dirty="0">
                <a:latin typeface="Georgia" pitchFamily="18" charset="0"/>
              </a:rPr>
              <a:t>Jednak to rozwiązanie nie należało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 do najlepszych. Mieszkańcy Jarnołtowa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i Kijowa domagali się przywrócenia ośmioklasowej szkoły.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 Ich prośbę spełniono dopiero w 1982r.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Dom </a:t>
            </a:r>
            <a:r>
              <a:rPr lang="pl-PL" sz="2400" i="1" dirty="0" smtClean="0">
                <a:latin typeface="Georgia" pitchFamily="18" charset="0"/>
              </a:rPr>
              <a:t>Dziecka </a:t>
            </a:r>
            <a:r>
              <a:rPr lang="pl-PL" sz="2400" i="1" dirty="0">
                <a:latin typeface="Georgia" pitchFamily="18" charset="0"/>
              </a:rPr>
              <a:t>udostępnił część sal,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 w których zastępczo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mogła funkcjonować szkoła.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 Mimo tego,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teren placówki szkolnej był mały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i wszystkie zajęcia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 odbywały się w ogromnej ciasnocie.</a:t>
            </a:r>
          </a:p>
        </p:txBody>
      </p:sp>
      <p:pic>
        <p:nvPicPr>
          <p:cNvPr id="5" name="6.WMA">
            <a:hlinkClick r:id="" action="ppaction://media"/>
          </p:cNvPr>
          <p:cNvPicPr>
            <a:picLocks noRot="1" noChangeAspect="1"/>
          </p:cNvPicPr>
          <p:nvPr>
            <a:audioFile r:link="rId2"/>
          </p:nvPr>
        </p:nvPicPr>
        <p:blipFill>
          <a:blip r:embed="rId5"/>
          <a:srcRect/>
          <a:stretch>
            <a:fillRect/>
          </a:stretch>
        </p:blipFill>
        <p:spPr bwMode="auto">
          <a:xfrm>
            <a:off x="4449763" y="3306763"/>
            <a:ext cx="244475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11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0309" fill="hold"/>
                                        <p:tgtEl>
                                          <p:spTgt spid="6148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7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9" dur="5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0" dur="5000" fill="hold"/>
                                        <p:tgtEl>
                                          <p:spTgt spid="614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0309"/>
                            </p:stCondLst>
                            <p:childTnLst>
                              <p:par>
                                <p:cTn id="12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13" dur="29767" fill="hold"/>
                                        <p:tgtEl>
                                          <p:spTgt spid="5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1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1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50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0" fill="hold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5000"/>
                                        <p:tgtEl>
                                          <p:spTgt spid="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5000" fill="hold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3" dur="5000"/>
                                        <p:tgtEl>
                                          <p:spTgt spid="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6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0" fill="hold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8" dur="5000"/>
                                        <p:tgtEl>
                                          <p:spTgt spid="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9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0" fill="hold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0"/>
                                        <p:tgtEl>
                                          <p:spTgt spid="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4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5000" fill="hold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8" dur="5000"/>
                                        <p:tgtEl>
                                          <p:spTgt spid="4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9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6148"/>
                </p:tgtEl>
              </p:cMediaNode>
            </p:audio>
            <p:audio>
              <p:cMediaNode showWhenStopped="0">
                <p:cTn id="70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5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pole tekstowe 1"/>
          <p:cNvSpPr txBox="1">
            <a:spLocks noChangeArrowheads="1"/>
          </p:cNvSpPr>
          <p:nvPr/>
        </p:nvSpPr>
        <p:spPr bwMode="auto">
          <a:xfrm>
            <a:off x="1500188" y="214313"/>
            <a:ext cx="6500812" cy="6648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pl-PL" sz="2400" i="1" dirty="0">
                <a:latin typeface="Georgia" pitchFamily="18" charset="0"/>
              </a:rPr>
              <a:t>W związku z tym władze gminne zdecydowały, że dobudowane zostaną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trzy sale lekcyjne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i tereny do rekreacji.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Z chwilą oddania dobudowanej części szkoły okazało się, że uczniowie nie mieszczą się </a:t>
            </a:r>
            <a:r>
              <a:rPr lang="pl-PL" sz="2400" i="1" dirty="0" smtClean="0">
                <a:latin typeface="Georgia" pitchFamily="18" charset="0"/>
              </a:rPr>
              <a:t/>
            </a:r>
            <a:br>
              <a:rPr lang="pl-PL" sz="2400" i="1" dirty="0" smtClean="0">
                <a:latin typeface="Georgia" pitchFamily="18" charset="0"/>
              </a:rPr>
            </a:br>
            <a:r>
              <a:rPr lang="pl-PL" sz="2400" i="1" dirty="0" smtClean="0">
                <a:latin typeface="Georgia" pitchFamily="18" charset="0"/>
              </a:rPr>
              <a:t>w </a:t>
            </a:r>
            <a:r>
              <a:rPr lang="pl-PL" sz="2400" i="1" dirty="0">
                <a:latin typeface="Georgia" pitchFamily="18" charset="0"/>
              </a:rPr>
              <a:t>salach lekcyjnych.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Z tego też względu,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w czerwcu 1986 roku podjęto uchwałę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 o likwidacji Państwowego Domu Dziecka.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Ludność, ponownie w czynie społecznym, urządziła sale lekcyjne.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Zburzono ścianki działowe,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uzupełniono braki w posadzkach, pomalowano pomieszczenia. </a:t>
            </a:r>
          </a:p>
          <a:p>
            <a:pPr algn="ctr"/>
            <a:r>
              <a:rPr lang="pl-PL" sz="2400" i="1" dirty="0">
                <a:latin typeface="Georgia" pitchFamily="18" charset="0"/>
              </a:rPr>
              <a:t>W dobudowanej części budynku urządzono wiejskie przedszkole.</a:t>
            </a:r>
          </a:p>
          <a:p>
            <a:endParaRPr lang="pl-PL" dirty="0"/>
          </a:p>
        </p:txBody>
      </p:sp>
      <p:pic>
        <p:nvPicPr>
          <p:cNvPr id="8196" name="7.WMA">
            <a:hlinkClick r:id="" action="ppaction://media"/>
          </p:cNvPr>
          <p:cNvPicPr>
            <a:picLocks noRot="1" noChangeAspect="1" noChangeArrowheads="1"/>
          </p:cNvPicPr>
          <p:nvPr>
            <a:audioFile r:link="rId1"/>
          </p:nvPr>
        </p:nvPicPr>
        <p:blipFill>
          <a:blip r:embed="rId3"/>
          <a:srcRect/>
          <a:stretch>
            <a:fillRect/>
          </a:stretch>
        </p:blipFill>
        <p:spPr bwMode="auto">
          <a:xfrm>
            <a:off x="539750" y="6165850"/>
            <a:ext cx="304800" cy="30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spd="slow" advClick="0" advTm="44000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44675" fill="hold"/>
                                        <p:tgtEl>
                                          <p:spTgt spid="8196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  <p:par>
                                <p:cTn id="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" dur="5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0" fill="hold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0"/>
                                        <p:tgtEl>
                                          <p:spTgt spid="819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0" fill="hold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0"/>
                                        <p:tgtEl>
                                          <p:spTgt spid="819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0" fill="hold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0"/>
                                        <p:tgtEl>
                                          <p:spTgt spid="819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0" fill="hold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0"/>
                                        <p:tgtEl>
                                          <p:spTgt spid="819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0" fill="hold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1" dur="5000"/>
                                        <p:tgtEl>
                                          <p:spTgt spid="819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5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5000" fill="hold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6" dur="5000"/>
                                        <p:tgtEl>
                                          <p:spTgt spid="819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5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0" fill="hold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5000"/>
                                        <p:tgtEl>
                                          <p:spTgt spid="819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0" fill="hold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6" dur="5000"/>
                                        <p:tgtEl>
                                          <p:spTgt spid="8194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0" fill="hold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0"/>
                                        <p:tgtEl>
                                          <p:spTgt spid="8194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0" fill="hold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6" dur="5000"/>
                                        <p:tgtEl>
                                          <p:spTgt spid="8194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7" presetID="55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0" fill="hold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1" dur="5000"/>
                                        <p:tgtEl>
                                          <p:spTgt spid="8194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100000" showWhenStopped="0">
                <p:cTn id="62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8196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Projekt domyślny">
  <a:themeElements>
    <a:clrScheme name="Projekt domyślny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Projekt domyślny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rojekt domyślny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rojekt domyślny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rojekt domyślny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1543</TotalTime>
  <Words>984</Words>
  <Application>Microsoft Office PowerPoint</Application>
  <PresentationFormat>Pokaz na ekranie (4:3)</PresentationFormat>
  <Paragraphs>198</Paragraphs>
  <Slides>32</Slides>
  <Notes>0</Notes>
  <HiddenSlides>0</HiddenSlides>
  <MMClips>40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32</vt:i4>
      </vt:variant>
    </vt:vector>
  </HeadingPairs>
  <TitlesOfParts>
    <vt:vector size="33" baseType="lpstr">
      <vt:lpstr>Projekt domyślny</vt:lpstr>
      <vt:lpstr>Slajd 1</vt:lpstr>
      <vt:lpstr>Slajd 2</vt:lpstr>
      <vt:lpstr>Slajd 3</vt:lpstr>
      <vt:lpstr>Slajd 4</vt:lpstr>
      <vt:lpstr>Slajd 5</vt:lpstr>
      <vt:lpstr>Slajd 6</vt:lpstr>
      <vt:lpstr>Slajd 7</vt:lpstr>
      <vt:lpstr>Slajd 8</vt:lpstr>
      <vt:lpstr>Slajd 9</vt:lpstr>
      <vt:lpstr>Slajd 10</vt:lpstr>
      <vt:lpstr>Slajd 11</vt:lpstr>
      <vt:lpstr>Slajd 12</vt:lpstr>
      <vt:lpstr>Slajd 13</vt:lpstr>
      <vt:lpstr>Slajd 14</vt:lpstr>
      <vt:lpstr>Slajd 15</vt:lpstr>
      <vt:lpstr>Slajd 16</vt:lpstr>
      <vt:lpstr>Slajd 17</vt:lpstr>
      <vt:lpstr>Slajd 18</vt:lpstr>
      <vt:lpstr>Slajd 19</vt:lpstr>
      <vt:lpstr>Slajd 20</vt:lpstr>
      <vt:lpstr>Slajd 21</vt:lpstr>
      <vt:lpstr>Slajd 22</vt:lpstr>
      <vt:lpstr>Slajd 23</vt:lpstr>
      <vt:lpstr>Slajd 24</vt:lpstr>
      <vt:lpstr>Slajd 25</vt:lpstr>
      <vt:lpstr>Slajd 26</vt:lpstr>
      <vt:lpstr>Slajd 27</vt:lpstr>
      <vt:lpstr>Slajd 28</vt:lpstr>
      <vt:lpstr>Slajd 29</vt:lpstr>
      <vt:lpstr>Slajd 30</vt:lpstr>
      <vt:lpstr>Slajd 31</vt:lpstr>
      <vt:lpstr>Slajd 32</vt:lpstr>
    </vt:vector>
  </TitlesOfParts>
  <Company>WODIiP OPOLE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Slajd 1</dc:title>
  <dc:creator>Karolina</dc:creator>
  <cp:lastModifiedBy>ll</cp:lastModifiedBy>
  <cp:revision>215</cp:revision>
  <dcterms:created xsi:type="dcterms:W3CDTF">2010-02-19T21:35:51Z</dcterms:created>
  <dcterms:modified xsi:type="dcterms:W3CDTF">2010-05-10T07:56:29Z</dcterms:modified>
</cp:coreProperties>
</file>