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9" r:id="rId3"/>
    <p:sldId id="257" r:id="rId4"/>
    <p:sldId id="258" r:id="rId5"/>
    <p:sldId id="260" r:id="rId6"/>
    <p:sldId id="261" r:id="rId7"/>
    <p:sldId id="262" r:id="rId8"/>
    <p:sldId id="263" r:id="rId9"/>
    <p:sldId id="264" r:id="rId10"/>
    <p:sldId id="265" r:id="rId11"/>
    <p:sldId id="266" r:id="rId12"/>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719" autoAdjust="0"/>
    <p:restoredTop sz="94660"/>
  </p:normalViewPr>
  <p:slideViewPr>
    <p:cSldViewPr>
      <p:cViewPr varScale="1">
        <p:scale>
          <a:sx n="100" d="100"/>
          <a:sy n="100" d="100"/>
        </p:scale>
        <p:origin x="-25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Prostokąt z rogami zaokrąglonymi po przekątnej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ytuł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pl-PL" smtClean="0"/>
              <a:t>Kliknij, aby edytować styl</a:t>
            </a:r>
            <a:endParaRPr kumimoji="0" lang="en-US"/>
          </a:p>
        </p:txBody>
      </p:sp>
      <p:sp>
        <p:nvSpPr>
          <p:cNvPr id="9" name="Podtytuł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smtClean="0"/>
              <a:t>Kliknij, aby edytować styl wzorca podtytułu</a:t>
            </a:r>
            <a:endParaRPr kumimoji="0" lang="en-US"/>
          </a:p>
        </p:txBody>
      </p:sp>
      <p:sp>
        <p:nvSpPr>
          <p:cNvPr id="10" name="Symbol zastępczy daty 9"/>
          <p:cNvSpPr>
            <a:spLocks noGrp="1"/>
          </p:cNvSpPr>
          <p:nvPr>
            <p:ph type="dt" sz="half" idx="10"/>
          </p:nvPr>
        </p:nvSpPr>
        <p:spPr>
          <a:xfrm>
            <a:off x="5562600" y="6509004"/>
            <a:ext cx="3002280" cy="274320"/>
          </a:xfrm>
        </p:spPr>
        <p:txBody>
          <a:bodyPr vert="horz" rtlCol="0"/>
          <a:lstStyle>
            <a:extLst/>
          </a:lstStyle>
          <a:p>
            <a:fld id="{B28ED8A9-CF1D-4E4E-9EB9-219FB179A041}" type="datetimeFigureOut">
              <a:rPr lang="pl-PL" smtClean="0"/>
              <a:pPr/>
              <a:t>2009-11-04</a:t>
            </a:fld>
            <a:endParaRPr lang="pl-PL"/>
          </a:p>
        </p:txBody>
      </p:sp>
      <p:sp>
        <p:nvSpPr>
          <p:cNvPr id="11" name="Symbol zastępczy numeru slajdu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927762ED-2779-4D12-A353-CA139E013BA0}" type="slidenum">
              <a:rPr lang="pl-PL" smtClean="0"/>
              <a:pPr/>
              <a:t>‹#›</a:t>
            </a:fld>
            <a:endParaRPr lang="pl-PL"/>
          </a:p>
        </p:txBody>
      </p:sp>
      <p:sp>
        <p:nvSpPr>
          <p:cNvPr id="12" name="Symbol zastępczy stopki 11"/>
          <p:cNvSpPr>
            <a:spLocks noGrp="1"/>
          </p:cNvSpPr>
          <p:nvPr>
            <p:ph type="ftr" sz="quarter" idx="12"/>
          </p:nvPr>
        </p:nvSpPr>
        <p:spPr>
          <a:xfrm>
            <a:off x="1600200" y="6509004"/>
            <a:ext cx="3907464" cy="274320"/>
          </a:xfrm>
        </p:spPr>
        <p:txBody>
          <a:bodyPr vert="horz" rtlCol="0"/>
          <a:lstStyle>
            <a:extLst/>
          </a:lstStyle>
          <a:p>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B28ED8A9-CF1D-4E4E-9EB9-219FB179A041}" type="datetimeFigureOut">
              <a:rPr lang="pl-PL" smtClean="0"/>
              <a:pPr/>
              <a:t>2009-11-04</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927762ED-2779-4D12-A353-CA139E013BA0}"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lvl1pPr algn="l">
              <a:defRPr/>
            </a:lvl1pPr>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38"/>
            <a:ext cx="6019800" cy="5851525"/>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B28ED8A9-CF1D-4E4E-9EB9-219FB179A041}" type="datetimeFigureOut">
              <a:rPr lang="pl-PL" smtClean="0"/>
              <a:pPr/>
              <a:t>2009-11-04</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927762ED-2779-4D12-A353-CA139E013BA0}"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7" name="Prostokąt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zawartości 2"/>
          <p:cNvSpPr>
            <a:spLocks noGrp="1"/>
          </p:cNvSpPr>
          <p:nvPr>
            <p:ph idx="1"/>
          </p:nvPr>
        </p:nvSpPr>
        <p:spPr/>
        <p:txBody>
          <a:bodyPr/>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B28ED8A9-CF1D-4E4E-9EB9-219FB179A041}" type="datetimeFigureOut">
              <a:rPr lang="pl-PL" smtClean="0"/>
              <a:pPr/>
              <a:t>2009-11-04</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927762ED-2779-4D12-A353-CA139E013BA0}"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1">
        <a:schemeClr val="bg2"/>
      </p:bgRef>
    </p:bg>
    <p:spTree>
      <p:nvGrpSpPr>
        <p:cNvPr id="1" name=""/>
        <p:cNvGrpSpPr/>
        <p:nvPr/>
      </p:nvGrpSpPr>
      <p:grpSpPr>
        <a:xfrm>
          <a:off x="0" y="0"/>
          <a:ext cx="0" cy="0"/>
          <a:chOff x="0" y="0"/>
          <a:chExt cx="0" cy="0"/>
        </a:xfrm>
      </p:grpSpPr>
      <p:sp>
        <p:nvSpPr>
          <p:cNvPr id="7" name="Prostokąt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ytuł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smtClean="0"/>
              <a:t>Kliknij, aby edytować style wzorca tekstu</a:t>
            </a:r>
          </a:p>
        </p:txBody>
      </p:sp>
      <p:sp>
        <p:nvSpPr>
          <p:cNvPr id="8" name="Symbol zastępczy daty 7"/>
          <p:cNvSpPr>
            <a:spLocks noGrp="1"/>
          </p:cNvSpPr>
          <p:nvPr>
            <p:ph type="dt" sz="half" idx="10"/>
          </p:nvPr>
        </p:nvSpPr>
        <p:spPr>
          <a:xfrm>
            <a:off x="5562600" y="6513670"/>
            <a:ext cx="3002280" cy="274320"/>
          </a:xfrm>
        </p:spPr>
        <p:txBody>
          <a:bodyPr vert="horz" rtlCol="0"/>
          <a:lstStyle>
            <a:extLst/>
          </a:lstStyle>
          <a:p>
            <a:fld id="{B28ED8A9-CF1D-4E4E-9EB9-219FB179A041}" type="datetimeFigureOut">
              <a:rPr lang="pl-PL" smtClean="0"/>
              <a:pPr/>
              <a:t>2009-11-04</a:t>
            </a:fld>
            <a:endParaRPr lang="pl-PL"/>
          </a:p>
        </p:txBody>
      </p:sp>
      <p:sp>
        <p:nvSpPr>
          <p:cNvPr id="9" name="Symbol zastępczy numeru slajdu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927762ED-2779-4D12-A353-CA139E013BA0}" type="slidenum">
              <a:rPr lang="pl-PL" smtClean="0"/>
              <a:pPr/>
              <a:t>‹#›</a:t>
            </a:fld>
            <a:endParaRPr lang="pl-PL"/>
          </a:p>
        </p:txBody>
      </p:sp>
      <p:sp>
        <p:nvSpPr>
          <p:cNvPr id="10" name="Symbol zastępczy stopki 9"/>
          <p:cNvSpPr>
            <a:spLocks noGrp="1"/>
          </p:cNvSpPr>
          <p:nvPr>
            <p:ph type="ftr" sz="quarter" idx="12"/>
          </p:nvPr>
        </p:nvSpPr>
        <p:spPr>
          <a:xfrm>
            <a:off x="1600200" y="6513670"/>
            <a:ext cx="3907464" cy="274320"/>
          </a:xfrm>
        </p:spPr>
        <p:txBody>
          <a:bodyPr vert="horz" rtlCol="0"/>
          <a:lstStyle>
            <a:extLst/>
          </a:lstStyle>
          <a:p>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zawartości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B28ED8A9-CF1D-4E4E-9EB9-219FB179A041}" type="datetimeFigureOut">
              <a:rPr lang="pl-PL" smtClean="0"/>
              <a:pPr/>
              <a:t>2009-11-04</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a:xfrm>
            <a:off x="8641080" y="6514568"/>
            <a:ext cx="464288" cy="274320"/>
          </a:xfrm>
        </p:spPr>
        <p:txBody>
          <a:bodyPr/>
          <a:lstStyle>
            <a:extLst/>
          </a:lstStyle>
          <a:p>
            <a:fld id="{927762ED-2779-4D12-A353-CA139E013BA0}" type="slidenum">
              <a:rPr lang="pl-PL" smtClean="0"/>
              <a:pPr/>
              <a:t>‹#›</a:t>
            </a:fld>
            <a:endParaRPr lang="pl-PL"/>
          </a:p>
        </p:txBody>
      </p:sp>
      <p:sp>
        <p:nvSpPr>
          <p:cNvPr id="10" name="Prostokąt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Prostokąt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Prostokąt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ytuł 1"/>
          <p:cNvSpPr>
            <a:spLocks noGrp="1"/>
          </p:cNvSpPr>
          <p:nvPr>
            <p:ph type="title"/>
          </p:nvPr>
        </p:nvSpPr>
        <p:spPr>
          <a:xfrm>
            <a:off x="457200" y="251948"/>
            <a:ext cx="8229600" cy="1143000"/>
          </a:xfrm>
        </p:spPr>
        <p:txBody>
          <a:bodyPr anchor="b"/>
          <a:lstStyle>
            <a:lvl1pPr>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extLst/>
          </a:lstStyle>
          <a:p>
            <a:fld id="{B28ED8A9-CF1D-4E4E-9EB9-219FB179A041}" type="datetimeFigureOut">
              <a:rPr lang="pl-PL" smtClean="0"/>
              <a:pPr/>
              <a:t>2009-11-04</a:t>
            </a:fld>
            <a:endParaRPr lang="pl-PL"/>
          </a:p>
        </p:txBody>
      </p:sp>
      <p:sp>
        <p:nvSpPr>
          <p:cNvPr id="8" name="Symbol zastępczy stopki 7"/>
          <p:cNvSpPr>
            <a:spLocks noGrp="1"/>
          </p:cNvSpPr>
          <p:nvPr>
            <p:ph type="ftr" sz="quarter" idx="11"/>
          </p:nvPr>
        </p:nvSpPr>
        <p:spPr/>
        <p:txBody>
          <a:bodyPr/>
          <a:lstStyle>
            <a:extLst/>
          </a:lstStyle>
          <a:p>
            <a:endParaRPr lang="pl-PL"/>
          </a:p>
        </p:txBody>
      </p:sp>
      <p:sp>
        <p:nvSpPr>
          <p:cNvPr id="9" name="Symbol zastępczy numeru slajdu 8"/>
          <p:cNvSpPr>
            <a:spLocks noGrp="1"/>
          </p:cNvSpPr>
          <p:nvPr>
            <p:ph type="sldNum" sz="quarter" idx="12"/>
          </p:nvPr>
        </p:nvSpPr>
        <p:spPr>
          <a:xfrm>
            <a:off x="8641080" y="6514568"/>
            <a:ext cx="464288" cy="274320"/>
          </a:xfrm>
        </p:spPr>
        <p:txBody>
          <a:bodyPr/>
          <a:lstStyle>
            <a:extLst/>
          </a:lstStyle>
          <a:p>
            <a:fld id="{927762ED-2779-4D12-A353-CA139E013BA0}"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457200" y="253218"/>
            <a:ext cx="8229600" cy="1143000"/>
          </a:xfrm>
        </p:spPr>
        <p:txBody>
          <a:bodyPr/>
          <a:lstStyle>
            <a:extLst/>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extLst/>
          </a:lstStyle>
          <a:p>
            <a:fld id="{B28ED8A9-CF1D-4E4E-9EB9-219FB179A041}" type="datetimeFigureOut">
              <a:rPr lang="pl-PL" smtClean="0"/>
              <a:pPr/>
              <a:t>2009-11-04</a:t>
            </a:fld>
            <a:endParaRPr lang="pl-PL"/>
          </a:p>
        </p:txBody>
      </p:sp>
      <p:sp>
        <p:nvSpPr>
          <p:cNvPr id="4" name="Symbol zastępczy stopki 3"/>
          <p:cNvSpPr>
            <a:spLocks noGrp="1"/>
          </p:cNvSpPr>
          <p:nvPr>
            <p:ph type="ftr" sz="quarter" idx="11"/>
          </p:nvPr>
        </p:nvSpPr>
        <p:spPr/>
        <p:txBody>
          <a:bodyPr/>
          <a:lstStyle>
            <a:extLst/>
          </a:lstStyle>
          <a:p>
            <a:endParaRPr lang="pl-PL"/>
          </a:p>
        </p:txBody>
      </p:sp>
      <p:sp>
        <p:nvSpPr>
          <p:cNvPr id="5" name="Symbol zastępczy numeru slajdu 4"/>
          <p:cNvSpPr>
            <a:spLocks noGrp="1"/>
          </p:cNvSpPr>
          <p:nvPr>
            <p:ph type="sldNum" sz="quarter" idx="12"/>
          </p:nvPr>
        </p:nvSpPr>
        <p:spPr/>
        <p:txBody>
          <a:bodyPr/>
          <a:lstStyle>
            <a:extLst/>
          </a:lstStyle>
          <a:p>
            <a:fld id="{927762ED-2779-4D12-A353-CA139E013BA0}" type="slidenum">
              <a:rPr lang="pl-PL" smtClean="0"/>
              <a:pPr/>
              <a:t>‹#›</a:t>
            </a:fld>
            <a:endParaRPr lang="pl-PL"/>
          </a:p>
        </p:txBody>
      </p:sp>
      <p:sp>
        <p:nvSpPr>
          <p:cNvPr id="7" name="Prostokąt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extLst/>
          </a:lstStyle>
          <a:p>
            <a:fld id="{B28ED8A9-CF1D-4E4E-9EB9-219FB179A041}" type="datetimeFigureOut">
              <a:rPr lang="pl-PL" smtClean="0"/>
              <a:pPr/>
              <a:t>2009-11-04</a:t>
            </a:fld>
            <a:endParaRPr lang="pl-PL"/>
          </a:p>
        </p:txBody>
      </p:sp>
      <p:sp>
        <p:nvSpPr>
          <p:cNvPr id="3" name="Symbol zastępczy stopki 2"/>
          <p:cNvSpPr>
            <a:spLocks noGrp="1"/>
          </p:cNvSpPr>
          <p:nvPr>
            <p:ph type="ftr" sz="quarter" idx="11"/>
          </p:nvPr>
        </p:nvSpPr>
        <p:spPr/>
        <p:txBody>
          <a:bodyPr/>
          <a:lstStyle>
            <a:extLst/>
          </a:lstStyle>
          <a:p>
            <a:endParaRPr lang="pl-PL"/>
          </a:p>
        </p:txBody>
      </p:sp>
      <p:sp>
        <p:nvSpPr>
          <p:cNvPr id="4" name="Symbol zastępczy numeru slajdu 3"/>
          <p:cNvSpPr>
            <a:spLocks noGrp="1"/>
          </p:cNvSpPr>
          <p:nvPr>
            <p:ph type="sldNum" sz="quarter" idx="12"/>
          </p:nvPr>
        </p:nvSpPr>
        <p:spPr/>
        <p:txBody>
          <a:bodyPr/>
          <a:lstStyle>
            <a:extLst/>
          </a:lstStyle>
          <a:p>
            <a:fld id="{927762ED-2779-4D12-A353-CA139E013BA0}"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bg>
      <p:bgRef idx="1001">
        <a:schemeClr val="bg2"/>
      </p:bgRef>
    </p:bg>
    <p:spTree>
      <p:nvGrpSpPr>
        <p:cNvPr id="1" name=""/>
        <p:cNvGrpSpPr/>
        <p:nvPr/>
      </p:nvGrpSpPr>
      <p:grpSpPr>
        <a:xfrm>
          <a:off x="0" y="0"/>
          <a:ext cx="0" cy="0"/>
          <a:chOff x="0" y="0"/>
          <a:chExt cx="0" cy="0"/>
        </a:xfrm>
      </p:grpSpPr>
      <p:sp>
        <p:nvSpPr>
          <p:cNvPr id="8" name="Prostokąt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ytuł 1"/>
          <p:cNvSpPr>
            <a:spLocks noGrp="1"/>
          </p:cNvSpPr>
          <p:nvPr>
            <p:ph type="title"/>
          </p:nvPr>
        </p:nvSpPr>
        <p:spPr>
          <a:xfrm>
            <a:off x="4963136" y="304800"/>
            <a:ext cx="3931920" cy="762000"/>
          </a:xfrm>
        </p:spPr>
        <p:txBody>
          <a:bodyPr anchor="b"/>
          <a:lstStyle>
            <a:lvl1pPr marL="0" algn="r">
              <a:buNone/>
              <a:defRPr sz="2000" b="1"/>
            </a:lvl1pPr>
            <a:extLst/>
          </a:lstStyle>
          <a:p>
            <a:r>
              <a:rPr kumimoji="0" lang="pl-PL" smtClean="0"/>
              <a:t>Kliknij, aby edytować styl</a:t>
            </a:r>
            <a:endParaRPr kumimoji="0" lang="en-US"/>
          </a:p>
        </p:txBody>
      </p:sp>
      <p:sp>
        <p:nvSpPr>
          <p:cNvPr id="3" name="Symbol zastępczy tekstu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9" name="Symbol zastępczy daty 8"/>
          <p:cNvSpPr>
            <a:spLocks noGrp="1"/>
          </p:cNvSpPr>
          <p:nvPr>
            <p:ph type="dt" sz="half" idx="10"/>
          </p:nvPr>
        </p:nvSpPr>
        <p:spPr>
          <a:xfrm>
            <a:off x="5562600" y="6513670"/>
            <a:ext cx="3002280" cy="274320"/>
          </a:xfrm>
        </p:spPr>
        <p:txBody>
          <a:bodyPr vert="horz" rtlCol="0"/>
          <a:lstStyle>
            <a:extLst/>
          </a:lstStyle>
          <a:p>
            <a:fld id="{B28ED8A9-CF1D-4E4E-9EB9-219FB179A041}" type="datetimeFigureOut">
              <a:rPr lang="pl-PL" smtClean="0"/>
              <a:pPr/>
              <a:t>2009-11-04</a:t>
            </a:fld>
            <a:endParaRPr lang="pl-PL"/>
          </a:p>
        </p:txBody>
      </p:sp>
      <p:sp>
        <p:nvSpPr>
          <p:cNvPr id="10" name="Symbol zastępczy numeru slajdu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927762ED-2779-4D12-A353-CA139E013BA0}" type="slidenum">
              <a:rPr lang="pl-PL" smtClean="0"/>
              <a:pPr/>
              <a:t>‹#›</a:t>
            </a:fld>
            <a:endParaRPr lang="pl-PL"/>
          </a:p>
        </p:txBody>
      </p:sp>
      <p:sp>
        <p:nvSpPr>
          <p:cNvPr id="11" name="Symbol zastępczy stopki 10"/>
          <p:cNvSpPr>
            <a:spLocks noGrp="1"/>
          </p:cNvSpPr>
          <p:nvPr>
            <p:ph type="ftr" sz="quarter" idx="12"/>
          </p:nvPr>
        </p:nvSpPr>
        <p:spPr>
          <a:xfrm>
            <a:off x="1600200" y="6513670"/>
            <a:ext cx="3907464" cy="274320"/>
          </a:xfrm>
        </p:spPr>
        <p:txBody>
          <a:bodyPr vert="horz" rtlCol="0"/>
          <a:lstStyle>
            <a:extLst/>
          </a:lstStyle>
          <a:p>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3040443" y="4724400"/>
            <a:ext cx="5486400" cy="664536"/>
          </a:xfrm>
        </p:spPr>
        <p:txBody>
          <a:bodyPr anchor="b"/>
          <a:lstStyle>
            <a:lvl1pPr marL="0" algn="r">
              <a:buNone/>
              <a:defRPr sz="2000" b="1"/>
            </a:lvl1pPr>
            <a:extLst/>
          </a:lstStyle>
          <a:p>
            <a:r>
              <a:rPr kumimoji="0" lang="pl-PL" smtClean="0"/>
              <a:t>Kliknij, aby edytować styl</a:t>
            </a:r>
            <a:endParaRPr kumimoji="0" lang="en-US"/>
          </a:p>
        </p:txBody>
      </p:sp>
      <p:sp>
        <p:nvSpPr>
          <p:cNvPr id="4" name="Symbol zastępczy tekstu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pl-PL" smtClean="0"/>
              <a:t>Kliknij, aby edytować style wzorca tekstu</a:t>
            </a:r>
          </a:p>
        </p:txBody>
      </p:sp>
      <p:sp>
        <p:nvSpPr>
          <p:cNvPr id="13" name="Symbol zastępczy obrazu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pl-PL" smtClean="0">
                <a:solidFill>
                  <a:schemeClr val="lt1"/>
                </a:solidFill>
                <a:latin typeface="+mn-lt"/>
                <a:ea typeface="+mn-ea"/>
                <a:cs typeface="+mn-cs"/>
              </a:rPr>
              <a:t>Kliknij ikonę, aby dodać obraz</a:t>
            </a:r>
            <a:endParaRPr kumimoji="0" lang="en-US" dirty="0">
              <a:solidFill>
                <a:schemeClr val="lt1"/>
              </a:solidFill>
              <a:latin typeface="+mn-lt"/>
              <a:ea typeface="+mn-ea"/>
              <a:cs typeface="+mn-cs"/>
            </a:endParaRPr>
          </a:p>
        </p:txBody>
      </p:sp>
      <p:sp>
        <p:nvSpPr>
          <p:cNvPr id="8" name="Symbol zastępczy daty 7"/>
          <p:cNvSpPr>
            <a:spLocks noGrp="1"/>
          </p:cNvSpPr>
          <p:nvPr>
            <p:ph type="dt" sz="half" idx="10"/>
          </p:nvPr>
        </p:nvSpPr>
        <p:spPr>
          <a:xfrm>
            <a:off x="5562600" y="6509004"/>
            <a:ext cx="3002280" cy="274320"/>
          </a:xfrm>
        </p:spPr>
        <p:txBody>
          <a:bodyPr vert="horz" rtlCol="0"/>
          <a:lstStyle>
            <a:extLst/>
          </a:lstStyle>
          <a:p>
            <a:fld id="{B28ED8A9-CF1D-4E4E-9EB9-219FB179A041}" type="datetimeFigureOut">
              <a:rPr lang="pl-PL" smtClean="0"/>
              <a:pPr/>
              <a:t>2009-11-04</a:t>
            </a:fld>
            <a:endParaRPr lang="pl-PL"/>
          </a:p>
        </p:txBody>
      </p:sp>
      <p:sp>
        <p:nvSpPr>
          <p:cNvPr id="9" name="Symbol zastępczy numeru slajdu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927762ED-2779-4D12-A353-CA139E013BA0}" type="slidenum">
              <a:rPr lang="pl-PL" smtClean="0"/>
              <a:pPr/>
              <a:t>‹#›</a:t>
            </a:fld>
            <a:endParaRPr lang="pl-PL"/>
          </a:p>
        </p:txBody>
      </p:sp>
      <p:sp>
        <p:nvSpPr>
          <p:cNvPr id="10" name="Symbol zastępczy stopki 9"/>
          <p:cNvSpPr>
            <a:spLocks noGrp="1"/>
          </p:cNvSpPr>
          <p:nvPr>
            <p:ph type="ftr" sz="quarter" idx="12"/>
          </p:nvPr>
        </p:nvSpPr>
        <p:spPr>
          <a:xfrm>
            <a:off x="1600200" y="6509004"/>
            <a:ext cx="3907464" cy="274320"/>
          </a:xfrm>
        </p:spPr>
        <p:txBody>
          <a:bodyPr vert="horz" rtlCol="0"/>
          <a:lstStyle>
            <a:extLst/>
          </a:lstStyle>
          <a:p>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rostokąt z rogami zaokrąglonymi po przekątnej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Symbol zastępczy stopki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pl-PL"/>
          </a:p>
        </p:txBody>
      </p:sp>
      <p:sp>
        <p:nvSpPr>
          <p:cNvPr id="14" name="Symbol zastępczy daty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B28ED8A9-CF1D-4E4E-9EB9-219FB179A041}" type="datetimeFigureOut">
              <a:rPr lang="pl-PL" smtClean="0"/>
              <a:pPr/>
              <a:t>2009-11-04</a:t>
            </a:fld>
            <a:endParaRPr lang="pl-PL"/>
          </a:p>
        </p:txBody>
      </p:sp>
      <p:sp>
        <p:nvSpPr>
          <p:cNvPr id="23" name="Symbol zastępczy numeru slajdu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927762ED-2779-4D12-A353-CA139E013BA0}" type="slidenum">
              <a:rPr lang="pl-PL" smtClean="0"/>
              <a:pPr/>
              <a:t>‹#›</a:t>
            </a:fld>
            <a:endParaRPr lang="pl-PL"/>
          </a:p>
        </p:txBody>
      </p:sp>
      <p:sp>
        <p:nvSpPr>
          <p:cNvPr id="22" name="Symbol zastępczy tytułu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pl-PL" smtClean="0"/>
              <a:t>Kliknij, aby edytować styl</a:t>
            </a:r>
            <a:endParaRPr kumimoji="0" lang="en-US"/>
          </a:p>
        </p:txBody>
      </p:sp>
      <p:sp>
        <p:nvSpPr>
          <p:cNvPr id="13" name="Symbol zastępczy tekstu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9.xml"/><Relationship Id="rId3" Type="http://schemas.openxmlformats.org/officeDocument/2006/relationships/slide" Target="slide4.xml"/><Relationship Id="rId7" Type="http://schemas.openxmlformats.org/officeDocument/2006/relationships/slide" Target="slide8.xml"/><Relationship Id="rId2" Type="http://schemas.openxmlformats.org/officeDocument/2006/relationships/slide" Target="slide3.xml"/><Relationship Id="rId1" Type="http://schemas.openxmlformats.org/officeDocument/2006/relationships/slideLayout" Target="../slideLayouts/slideLayout2.xml"/><Relationship Id="rId6" Type="http://schemas.openxmlformats.org/officeDocument/2006/relationships/slide" Target="slide7.xml"/><Relationship Id="rId5" Type="http://schemas.openxmlformats.org/officeDocument/2006/relationships/slide" Target="slide6.xml"/><Relationship Id="rId4" Type="http://schemas.openxmlformats.org/officeDocument/2006/relationships/slide" Target="slide5.xml"/><Relationship Id="rId9" Type="http://schemas.openxmlformats.org/officeDocument/2006/relationships/slide" Target="slide10.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Dinozaury</a:t>
            </a:r>
            <a:endParaRPr lang="pl-PL" dirty="0"/>
          </a:p>
        </p:txBody>
      </p:sp>
      <p:sp>
        <p:nvSpPr>
          <p:cNvPr id="3" name="Podtytuł 2"/>
          <p:cNvSpPr>
            <a:spLocks noGrp="1"/>
          </p:cNvSpPr>
          <p:nvPr>
            <p:ph type="subTitle" idx="1"/>
          </p:nvPr>
        </p:nvSpPr>
        <p:spPr>
          <a:xfrm>
            <a:off x="0" y="2819400"/>
            <a:ext cx="8693834" cy="4038600"/>
          </a:xfrm>
        </p:spPr>
        <p:txBody>
          <a:bodyPr/>
          <a:lstStyle/>
          <a:p>
            <a:r>
              <a:rPr lang="pl-PL" dirty="0" smtClean="0">
                <a:solidFill>
                  <a:schemeClr val="bg2">
                    <a:lumMod val="40000"/>
                    <a:lumOff val="60000"/>
                  </a:schemeClr>
                </a:solidFill>
                <a:latin typeface="Arial" pitchFamily="34" charset="0"/>
                <a:cs typeface="Arial" pitchFamily="34" charset="0"/>
              </a:rPr>
              <a:t>Największe gady świata</a:t>
            </a:r>
          </a:p>
          <a:p>
            <a:endParaRPr lang="pl-PL" dirty="0" smtClean="0">
              <a:solidFill>
                <a:schemeClr val="bg2">
                  <a:lumMod val="40000"/>
                  <a:lumOff val="60000"/>
                </a:schemeClr>
              </a:solidFill>
              <a:latin typeface="Arial" pitchFamily="34" charset="0"/>
              <a:cs typeface="Arial" pitchFamily="34" charset="0"/>
            </a:endParaRPr>
          </a:p>
          <a:p>
            <a:endParaRPr lang="pl-PL" dirty="0" smtClean="0">
              <a:solidFill>
                <a:schemeClr val="bg2">
                  <a:lumMod val="40000"/>
                  <a:lumOff val="60000"/>
                </a:schemeClr>
              </a:solidFill>
              <a:latin typeface="Arial" pitchFamily="34" charset="0"/>
              <a:cs typeface="Arial" pitchFamily="34" charset="0"/>
            </a:endParaRPr>
          </a:p>
          <a:p>
            <a:endParaRPr lang="pl-PL" dirty="0" smtClean="0">
              <a:solidFill>
                <a:schemeClr val="bg2">
                  <a:lumMod val="40000"/>
                  <a:lumOff val="60000"/>
                </a:schemeClr>
              </a:solidFill>
              <a:latin typeface="Arial" pitchFamily="34" charset="0"/>
              <a:cs typeface="Arial" pitchFamily="34" charset="0"/>
            </a:endParaRPr>
          </a:p>
          <a:p>
            <a:endParaRPr lang="pl-PL" dirty="0" smtClean="0">
              <a:solidFill>
                <a:schemeClr val="bg2">
                  <a:lumMod val="40000"/>
                  <a:lumOff val="60000"/>
                </a:schemeClr>
              </a:solidFill>
              <a:latin typeface="Arial" pitchFamily="34" charset="0"/>
              <a:cs typeface="Arial" pitchFamily="34" charset="0"/>
            </a:endParaRPr>
          </a:p>
          <a:p>
            <a:endParaRPr lang="pl-PL" dirty="0" smtClean="0">
              <a:solidFill>
                <a:schemeClr val="bg2">
                  <a:lumMod val="40000"/>
                  <a:lumOff val="60000"/>
                </a:schemeClr>
              </a:solidFill>
              <a:latin typeface="Arial" pitchFamily="34" charset="0"/>
              <a:cs typeface="Arial" pitchFamily="34" charset="0"/>
            </a:endParaRPr>
          </a:p>
          <a:p>
            <a:endParaRPr lang="pl-PL" dirty="0" smtClean="0">
              <a:solidFill>
                <a:schemeClr val="bg2">
                  <a:lumMod val="40000"/>
                  <a:lumOff val="60000"/>
                </a:schemeClr>
              </a:solidFill>
              <a:latin typeface="Arial" pitchFamily="34" charset="0"/>
              <a:cs typeface="Arial" pitchFamily="34" charset="0"/>
            </a:endParaRPr>
          </a:p>
          <a:p>
            <a:pPr algn="l"/>
            <a:r>
              <a:rPr lang="pl-PL" sz="2400" dirty="0" smtClean="0">
                <a:solidFill>
                  <a:schemeClr val="bg2">
                    <a:lumMod val="40000"/>
                    <a:lumOff val="60000"/>
                  </a:schemeClr>
                </a:solidFill>
                <a:latin typeface="Arial" pitchFamily="34" charset="0"/>
                <a:cs typeface="Arial" pitchFamily="34" charset="0"/>
              </a:rPr>
              <a:t>Autor: Jan </a:t>
            </a:r>
            <a:r>
              <a:rPr lang="pl-PL" sz="2400" dirty="0" err="1" smtClean="0">
                <a:solidFill>
                  <a:schemeClr val="bg2">
                    <a:lumMod val="40000"/>
                    <a:lumOff val="60000"/>
                  </a:schemeClr>
                </a:solidFill>
                <a:latin typeface="Arial" pitchFamily="34" charset="0"/>
                <a:cs typeface="Arial" pitchFamily="34" charset="0"/>
              </a:rPr>
              <a:t>Świgut</a:t>
            </a:r>
            <a:endParaRPr lang="pl-PL" sz="2400" dirty="0">
              <a:solidFill>
                <a:schemeClr val="bg2">
                  <a:lumMod val="40000"/>
                  <a:lumOff val="60000"/>
                </a:schemeClr>
              </a:solidFill>
              <a:latin typeface="Arial" pitchFamily="34" charset="0"/>
              <a:cs typeface="Arial" pitchFamily="34" charset="0"/>
            </a:endParaRPr>
          </a:p>
        </p:txBody>
      </p:sp>
      <p:pic>
        <p:nvPicPr>
          <p:cNvPr id="16385" name="Picture 1" descr="C:\Documents and Settings\klasa2b.PG2.007\Pulpit\Tyrannosaurus_rex.jpg"/>
          <p:cNvPicPr>
            <a:picLocks noChangeAspect="1" noChangeArrowheads="1"/>
          </p:cNvPicPr>
          <p:nvPr/>
        </p:nvPicPr>
        <p:blipFill>
          <a:blip r:embed="rId2"/>
          <a:srcRect/>
          <a:stretch>
            <a:fillRect/>
          </a:stretch>
        </p:blipFill>
        <p:spPr bwMode="auto">
          <a:xfrm>
            <a:off x="3929058" y="3429000"/>
            <a:ext cx="4762500" cy="3190875"/>
          </a:xfrm>
          <a:prstGeom prst="rect">
            <a:avLst/>
          </a:prstGeom>
          <a:noFill/>
        </p:spPr>
      </p:pic>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Procesy geologiczne</a:t>
            </a:r>
            <a:endParaRPr lang="pl-PL" dirty="0"/>
          </a:p>
        </p:txBody>
      </p:sp>
      <p:sp>
        <p:nvSpPr>
          <p:cNvPr id="3" name="Symbol zastępczy zawartości 2"/>
          <p:cNvSpPr>
            <a:spLocks noGrp="1"/>
          </p:cNvSpPr>
          <p:nvPr>
            <p:ph idx="1"/>
          </p:nvPr>
        </p:nvSpPr>
        <p:spPr/>
        <p:txBody>
          <a:bodyPr>
            <a:normAutofit fontScale="92500"/>
          </a:bodyPr>
          <a:lstStyle/>
          <a:p>
            <a:r>
              <a:rPr lang="pl-PL" sz="2800" dirty="0" smtClean="0">
                <a:solidFill>
                  <a:schemeClr val="bg2">
                    <a:lumMod val="40000"/>
                    <a:lumOff val="60000"/>
                  </a:schemeClr>
                </a:solidFill>
                <a:latin typeface="Arial" pitchFamily="34" charset="0"/>
                <a:cs typeface="Arial" pitchFamily="34" charset="0"/>
              </a:rPr>
              <a:t>Winę za wyginięcie dinozaurów przypisuje się również procesom geologicznym, jakie zachodziły pod koniec ery mezozoicznej. Rozchodzeniu się kontynentów towarzyszyło podnoszenie się poziomu oceanów oraz zalewanie wielkich obszarów lądów - przede wszystkim nadbrzeżnych nizin, które zawsze były bardzo licznie zamieszkiwane przez dinozaury. Powstało wiele lokalnych mórz oddzielających niewielkie, izolowane fragmenty lądów. W tych warunkach dinozaury nie miały możliwości do dalszej ewolucji. </a:t>
            </a:r>
          </a:p>
          <a:p>
            <a:endParaRPr lang="pl-P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Zakończenie</a:t>
            </a:r>
            <a:endParaRPr lang="pl-PL" dirty="0"/>
          </a:p>
        </p:txBody>
      </p:sp>
      <p:sp>
        <p:nvSpPr>
          <p:cNvPr id="3" name="Symbol zastępczy zawartości 2"/>
          <p:cNvSpPr>
            <a:spLocks noGrp="1"/>
          </p:cNvSpPr>
          <p:nvPr>
            <p:ph idx="1"/>
          </p:nvPr>
        </p:nvSpPr>
        <p:spPr/>
        <p:txBody>
          <a:bodyPr/>
          <a:lstStyle/>
          <a:p>
            <a:r>
              <a:rPr lang="pl-PL" dirty="0" smtClean="0">
                <a:solidFill>
                  <a:schemeClr val="bg2">
                    <a:lumMod val="40000"/>
                    <a:lumOff val="60000"/>
                  </a:schemeClr>
                </a:solidFill>
                <a:latin typeface="Arial" pitchFamily="34" charset="0"/>
                <a:cs typeface="Arial" pitchFamily="34" charset="0"/>
              </a:rPr>
              <a:t>Według mnie były to najbardziej niesamowite stworzenia jakie kiedykolwiek żyły na tej planecie. Bardzo żałuję ,że już nie ma ich wśród nas.</a:t>
            </a:r>
            <a:endParaRPr lang="pl-PL" dirty="0">
              <a:solidFill>
                <a:schemeClr val="bg2">
                  <a:lumMod val="40000"/>
                  <a:lumOff val="60000"/>
                </a:schemeClr>
              </a:solidFill>
              <a:latin typeface="Arial" pitchFamily="34" charset="0"/>
              <a:cs typeface="Arial" pitchFamily="34" charset="0"/>
            </a:endParaRPr>
          </a:p>
        </p:txBody>
      </p:sp>
      <p:pic>
        <p:nvPicPr>
          <p:cNvPr id="22530" name="Picture 2" descr="http://dinozaury.ovh.org/download/gallery/min/39783_big.jpg"/>
          <p:cNvPicPr>
            <a:picLocks noChangeAspect="1" noChangeArrowheads="1"/>
          </p:cNvPicPr>
          <p:nvPr/>
        </p:nvPicPr>
        <p:blipFill>
          <a:blip r:embed="rId2"/>
          <a:srcRect/>
          <a:stretch>
            <a:fillRect/>
          </a:stretch>
        </p:blipFill>
        <p:spPr bwMode="auto">
          <a:xfrm>
            <a:off x="6429388" y="3214686"/>
            <a:ext cx="1905000" cy="341947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Spis treści</a:t>
            </a:r>
            <a:endParaRPr lang="pl-PL" dirty="0"/>
          </a:p>
        </p:txBody>
      </p:sp>
      <p:sp>
        <p:nvSpPr>
          <p:cNvPr id="3" name="Symbol zastępczy zawartości 2"/>
          <p:cNvSpPr>
            <a:spLocks noGrp="1"/>
          </p:cNvSpPr>
          <p:nvPr>
            <p:ph idx="1"/>
          </p:nvPr>
        </p:nvSpPr>
        <p:spPr/>
        <p:txBody>
          <a:bodyPr/>
          <a:lstStyle/>
          <a:p>
            <a:r>
              <a:rPr lang="pl-PL" dirty="0" smtClean="0">
                <a:solidFill>
                  <a:schemeClr val="bg2">
                    <a:lumMod val="40000"/>
                    <a:lumOff val="60000"/>
                  </a:schemeClr>
                </a:solidFill>
              </a:rPr>
              <a:t>1. </a:t>
            </a:r>
            <a:r>
              <a:rPr lang="pl-PL" dirty="0" smtClean="0">
                <a:solidFill>
                  <a:schemeClr val="bg2">
                    <a:lumMod val="40000"/>
                    <a:lumOff val="60000"/>
                  </a:schemeClr>
                </a:solidFill>
                <a:hlinkClick r:id="rId2" action="ppaction://hlinksldjump"/>
              </a:rPr>
              <a:t>Czym były dinozaury</a:t>
            </a:r>
            <a:endParaRPr lang="pl-PL" dirty="0" smtClean="0">
              <a:solidFill>
                <a:schemeClr val="bg2">
                  <a:lumMod val="40000"/>
                  <a:lumOff val="60000"/>
                </a:schemeClr>
              </a:solidFill>
            </a:endParaRPr>
          </a:p>
          <a:p>
            <a:r>
              <a:rPr lang="pl-PL" dirty="0" smtClean="0">
                <a:solidFill>
                  <a:schemeClr val="bg2">
                    <a:lumMod val="40000"/>
                    <a:lumOff val="60000"/>
                  </a:schemeClr>
                </a:solidFill>
              </a:rPr>
              <a:t>2. </a:t>
            </a:r>
            <a:r>
              <a:rPr lang="pl-PL" dirty="0" smtClean="0">
                <a:hlinkClick r:id="rId3" action="ppaction://hlinksldjump"/>
              </a:rPr>
              <a:t>Rozmiary</a:t>
            </a:r>
            <a:endParaRPr lang="pl-PL" dirty="0" smtClean="0"/>
          </a:p>
          <a:p>
            <a:r>
              <a:rPr lang="pl-PL" dirty="0" smtClean="0">
                <a:solidFill>
                  <a:schemeClr val="bg2">
                    <a:lumMod val="40000"/>
                    <a:lumOff val="60000"/>
                  </a:schemeClr>
                </a:solidFill>
              </a:rPr>
              <a:t>3.</a:t>
            </a:r>
            <a:r>
              <a:rPr lang="pl-PL" dirty="0" smtClean="0"/>
              <a:t> </a:t>
            </a:r>
            <a:r>
              <a:rPr lang="pl-PL" dirty="0" smtClean="0">
                <a:hlinkClick r:id="rId4" action="ppaction://hlinksldjump"/>
              </a:rPr>
              <a:t>Występowanie</a:t>
            </a:r>
            <a:endParaRPr lang="pl-PL" dirty="0" smtClean="0"/>
          </a:p>
          <a:p>
            <a:r>
              <a:rPr lang="pl-PL" dirty="0" smtClean="0">
                <a:solidFill>
                  <a:schemeClr val="bg2">
                    <a:lumMod val="40000"/>
                    <a:lumOff val="60000"/>
                  </a:schemeClr>
                </a:solidFill>
              </a:rPr>
              <a:t>4. </a:t>
            </a:r>
            <a:r>
              <a:rPr lang="pl-PL" dirty="0" smtClean="0">
                <a:hlinkClick r:id="rId5" action="ppaction://hlinksldjump"/>
              </a:rPr>
              <a:t>Powstanie</a:t>
            </a:r>
            <a:endParaRPr lang="pl-PL" dirty="0" smtClean="0"/>
          </a:p>
          <a:p>
            <a:r>
              <a:rPr lang="pl-PL" dirty="0" smtClean="0">
                <a:solidFill>
                  <a:schemeClr val="bg2">
                    <a:lumMod val="40000"/>
                    <a:lumOff val="60000"/>
                  </a:schemeClr>
                </a:solidFill>
              </a:rPr>
              <a:t>5.</a:t>
            </a:r>
            <a:r>
              <a:rPr lang="pl-PL" dirty="0" smtClean="0">
                <a:solidFill>
                  <a:schemeClr val="bg2">
                    <a:lumMod val="40000"/>
                    <a:lumOff val="60000"/>
                  </a:schemeClr>
                </a:solidFill>
                <a:hlinkClick r:id="rId6" action="ppaction://hlinksldjump"/>
              </a:rPr>
              <a:t>Jak wyginęły dinozaury</a:t>
            </a:r>
            <a:endParaRPr lang="pl-PL" dirty="0" smtClean="0">
              <a:solidFill>
                <a:schemeClr val="bg2">
                  <a:lumMod val="40000"/>
                  <a:lumOff val="60000"/>
                </a:schemeClr>
              </a:solidFill>
            </a:endParaRPr>
          </a:p>
          <a:p>
            <a:r>
              <a:rPr lang="pl-PL" dirty="0" smtClean="0">
                <a:solidFill>
                  <a:schemeClr val="bg2">
                    <a:lumMod val="40000"/>
                    <a:lumOff val="60000"/>
                  </a:schemeClr>
                </a:solidFill>
              </a:rPr>
              <a:t>5b. </a:t>
            </a:r>
            <a:r>
              <a:rPr lang="pl-PL" dirty="0" smtClean="0">
                <a:solidFill>
                  <a:schemeClr val="bg2">
                    <a:lumMod val="40000"/>
                    <a:lumOff val="60000"/>
                  </a:schemeClr>
                </a:solidFill>
                <a:hlinkClick r:id="rId7" action="ppaction://hlinksldjump"/>
              </a:rPr>
              <a:t>Potencjał biologiczny</a:t>
            </a:r>
            <a:endParaRPr lang="pl-PL" dirty="0" smtClean="0">
              <a:solidFill>
                <a:schemeClr val="bg2">
                  <a:lumMod val="40000"/>
                  <a:lumOff val="60000"/>
                </a:schemeClr>
              </a:solidFill>
            </a:endParaRPr>
          </a:p>
          <a:p>
            <a:r>
              <a:rPr lang="pl-PL" dirty="0" smtClean="0">
                <a:solidFill>
                  <a:schemeClr val="bg2">
                    <a:lumMod val="40000"/>
                    <a:lumOff val="60000"/>
                  </a:schemeClr>
                </a:solidFill>
              </a:rPr>
              <a:t>5c. </a:t>
            </a:r>
            <a:r>
              <a:rPr lang="pl-PL" dirty="0" smtClean="0">
                <a:solidFill>
                  <a:schemeClr val="bg2">
                    <a:lumMod val="40000"/>
                    <a:lumOff val="60000"/>
                  </a:schemeClr>
                </a:solidFill>
                <a:hlinkClick r:id="rId8" action="ppaction://hlinksldjump"/>
              </a:rPr>
              <a:t>Wulkany</a:t>
            </a:r>
            <a:endParaRPr lang="pl-PL" dirty="0" smtClean="0">
              <a:solidFill>
                <a:schemeClr val="bg2">
                  <a:lumMod val="40000"/>
                  <a:lumOff val="60000"/>
                </a:schemeClr>
              </a:solidFill>
            </a:endParaRPr>
          </a:p>
          <a:p>
            <a:r>
              <a:rPr lang="pl-PL" dirty="0" smtClean="0">
                <a:solidFill>
                  <a:schemeClr val="bg2">
                    <a:lumMod val="40000"/>
                    <a:lumOff val="60000"/>
                  </a:schemeClr>
                </a:solidFill>
              </a:rPr>
              <a:t>5d.</a:t>
            </a:r>
            <a:r>
              <a:rPr lang="pl-PL" dirty="0" smtClean="0"/>
              <a:t> </a:t>
            </a:r>
            <a:r>
              <a:rPr lang="pl-PL" dirty="0" smtClean="0">
                <a:hlinkClick r:id="rId9" action="ppaction://hlinksldjump"/>
              </a:rPr>
              <a:t>Procesy geologiczne</a:t>
            </a:r>
            <a:endParaRPr lang="pl-PL" dirty="0" smtClean="0"/>
          </a:p>
          <a:p>
            <a:pPr>
              <a:buNone/>
            </a:pPr>
            <a:endParaRPr lang="pl-PL"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Czym były dinozaury</a:t>
            </a:r>
            <a:endParaRPr lang="pl-PL" dirty="0"/>
          </a:p>
        </p:txBody>
      </p:sp>
      <p:sp>
        <p:nvSpPr>
          <p:cNvPr id="3" name="Symbol zastępczy zawartości 2"/>
          <p:cNvSpPr>
            <a:spLocks noGrp="1"/>
          </p:cNvSpPr>
          <p:nvPr>
            <p:ph idx="1"/>
          </p:nvPr>
        </p:nvSpPr>
        <p:spPr/>
        <p:txBody>
          <a:bodyPr>
            <a:normAutofit/>
          </a:bodyPr>
          <a:lstStyle/>
          <a:p>
            <a:r>
              <a:rPr lang="pl-PL" sz="2500" dirty="0" smtClean="0">
                <a:solidFill>
                  <a:schemeClr val="bg2">
                    <a:lumMod val="40000"/>
                    <a:lumOff val="60000"/>
                  </a:schemeClr>
                </a:solidFill>
                <a:latin typeface="Arial" pitchFamily="34" charset="0"/>
                <a:cs typeface="Arial" pitchFamily="34" charset="0"/>
              </a:rPr>
              <a:t>Nazwa ta jest z pewnością wszystkim znana w mniejszym lub większym stopniu. Znaczy dosłownie "straszny jaszczur„. Określa grupę gadów żyjącą miliony lat temu na Ziemi. Każdy słyszał kiedyś o stegozaurze, diplodoku lub tyranozaurze. Są to jedne z najbardziej znanych dinozaurów, ale mało kto wie, że na świecie odkryto ślady około tysiąca gatunków tej grupy gadów. </a:t>
            </a:r>
          </a:p>
          <a:p>
            <a:endParaRPr lang="pl-PL" dirty="0">
              <a:latin typeface="Arial" pitchFamily="34" charset="0"/>
              <a:cs typeface="Arial" pitchFamily="34" charset="0"/>
            </a:endParaRPr>
          </a:p>
        </p:txBody>
      </p:sp>
      <p:pic>
        <p:nvPicPr>
          <p:cNvPr id="3074" name="Picture 2" descr="Dinozaur Wulkanodon"/>
          <p:cNvPicPr>
            <a:picLocks noChangeAspect="1" noChangeArrowheads="1"/>
          </p:cNvPicPr>
          <p:nvPr/>
        </p:nvPicPr>
        <p:blipFill>
          <a:blip r:embed="rId2"/>
          <a:srcRect/>
          <a:stretch>
            <a:fillRect/>
          </a:stretch>
        </p:blipFill>
        <p:spPr bwMode="auto">
          <a:xfrm>
            <a:off x="6715140" y="4500570"/>
            <a:ext cx="1829040" cy="2033462"/>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Rozmiary</a:t>
            </a:r>
            <a:endParaRPr lang="pl-PL" dirty="0"/>
          </a:p>
        </p:txBody>
      </p:sp>
      <p:sp>
        <p:nvSpPr>
          <p:cNvPr id="3" name="Symbol zastępczy zawartości 2"/>
          <p:cNvSpPr>
            <a:spLocks noGrp="1"/>
          </p:cNvSpPr>
          <p:nvPr>
            <p:ph idx="1"/>
          </p:nvPr>
        </p:nvSpPr>
        <p:spPr/>
        <p:txBody>
          <a:bodyPr>
            <a:normAutofit/>
          </a:bodyPr>
          <a:lstStyle/>
          <a:p>
            <a:r>
              <a:rPr lang="pl-PL" sz="2600" dirty="0" smtClean="0">
                <a:solidFill>
                  <a:schemeClr val="bg2">
                    <a:lumMod val="40000"/>
                    <a:lumOff val="60000"/>
                  </a:schemeClr>
                </a:solidFill>
                <a:latin typeface="Arial" pitchFamily="34" charset="0"/>
                <a:cs typeface="Arial" pitchFamily="34" charset="0"/>
              </a:rPr>
              <a:t>Dotychczasowe znaleziska dinozaurów świadczą o tym, że były to największe zwierzęta lądowe, jakie kiedykolwiek chodziły po Ziemi. Jednakże większość dinozaurów nie była gigantami.</a:t>
            </a:r>
          </a:p>
          <a:p>
            <a:r>
              <a:rPr lang="pl-PL" sz="2600" dirty="0" smtClean="0">
                <a:solidFill>
                  <a:schemeClr val="bg2">
                    <a:lumMod val="40000"/>
                    <a:lumOff val="60000"/>
                  </a:schemeClr>
                </a:solidFill>
                <a:latin typeface="Arial" pitchFamily="34" charset="0"/>
                <a:cs typeface="Arial" pitchFamily="34" charset="0"/>
              </a:rPr>
              <a:t>Były one bardzo zróżnicowane: od wielkości kurczaka do prawie 30-metrowych, ważących ponad sto ton </a:t>
            </a:r>
            <a:r>
              <a:rPr lang="pl-PL" sz="2600" dirty="0" err="1" smtClean="0">
                <a:solidFill>
                  <a:schemeClr val="bg2">
                    <a:lumMod val="40000"/>
                    <a:lumOff val="60000"/>
                  </a:schemeClr>
                </a:solidFill>
                <a:latin typeface="Arial" pitchFamily="34" charset="0"/>
                <a:cs typeface="Arial" pitchFamily="34" charset="0"/>
              </a:rPr>
              <a:t>zauropodów</a:t>
            </a:r>
            <a:r>
              <a:rPr lang="pl-PL" sz="2600" dirty="0" smtClean="0">
                <a:solidFill>
                  <a:schemeClr val="bg2">
                    <a:lumMod val="40000"/>
                    <a:lumOff val="60000"/>
                  </a:schemeClr>
                </a:solidFill>
                <a:latin typeface="Arial" pitchFamily="34" charset="0"/>
                <a:cs typeface="Arial" pitchFamily="34" charset="0"/>
              </a:rPr>
              <a:t> (największy znany dinozaur to </a:t>
            </a:r>
            <a:r>
              <a:rPr lang="pl-PL" sz="2600" dirty="0" err="1" smtClean="0">
                <a:solidFill>
                  <a:schemeClr val="bg2">
                    <a:lumMod val="40000"/>
                    <a:lumOff val="60000"/>
                  </a:schemeClr>
                </a:solidFill>
                <a:latin typeface="Arial" pitchFamily="34" charset="0"/>
                <a:cs typeface="Arial" pitchFamily="34" charset="0"/>
              </a:rPr>
              <a:t>sejsmosaur</a:t>
            </a:r>
            <a:r>
              <a:rPr lang="pl-PL" sz="2600" dirty="0" smtClean="0">
                <a:solidFill>
                  <a:schemeClr val="bg2">
                    <a:lumMod val="40000"/>
                    <a:lumOff val="60000"/>
                  </a:schemeClr>
                </a:solidFill>
                <a:latin typeface="Arial" pitchFamily="34" charset="0"/>
                <a:cs typeface="Arial" pitchFamily="34" charset="0"/>
              </a:rPr>
              <a:t>, który mógł osiągać 36,5 m długości). </a:t>
            </a:r>
          </a:p>
          <a:p>
            <a:endParaRPr lang="pl-PL" sz="2600" dirty="0" smtClean="0">
              <a:solidFill>
                <a:schemeClr val="bg2">
                  <a:lumMod val="40000"/>
                  <a:lumOff val="60000"/>
                </a:schemeClr>
              </a:solidFill>
              <a:latin typeface="Arial" pitchFamily="34" charset="0"/>
              <a:cs typeface="Arial" pitchFamily="34" charset="0"/>
            </a:endParaRPr>
          </a:p>
          <a:p>
            <a:endParaRPr lang="pl-PL" sz="2600" dirty="0" smtClean="0">
              <a:solidFill>
                <a:schemeClr val="bg2">
                  <a:lumMod val="40000"/>
                  <a:lumOff val="60000"/>
                </a:schemeClr>
              </a:solidFill>
              <a:latin typeface="Arial" pitchFamily="34" charset="0"/>
              <a:cs typeface="Arial" pitchFamily="34" charset="0"/>
            </a:endParaRPr>
          </a:p>
          <a:p>
            <a:pPr>
              <a:buNone/>
            </a:pPr>
            <a:r>
              <a:rPr lang="pl-PL" sz="1200" dirty="0" smtClean="0">
                <a:solidFill>
                  <a:schemeClr val="bg2">
                    <a:lumMod val="40000"/>
                    <a:lumOff val="60000"/>
                  </a:schemeClr>
                </a:solidFill>
                <a:latin typeface="Arial" pitchFamily="34" charset="0"/>
                <a:cs typeface="Arial" pitchFamily="34" charset="0"/>
              </a:rPr>
              <a:t>                          </a:t>
            </a:r>
          </a:p>
          <a:p>
            <a:r>
              <a:rPr lang="pl-PL" sz="1200" dirty="0" smtClean="0">
                <a:solidFill>
                  <a:schemeClr val="bg2">
                    <a:lumMod val="40000"/>
                    <a:lumOff val="60000"/>
                  </a:schemeClr>
                </a:solidFill>
                <a:latin typeface="Arial" pitchFamily="34" charset="0"/>
                <a:cs typeface="Arial" pitchFamily="34" charset="0"/>
              </a:rPr>
              <a:t>                          Porównanie rozmiarów człowieka i </a:t>
            </a:r>
            <a:r>
              <a:rPr lang="pl-PL" sz="1200" dirty="0" err="1" smtClean="0">
                <a:solidFill>
                  <a:schemeClr val="bg2">
                    <a:lumMod val="40000"/>
                    <a:lumOff val="60000"/>
                  </a:schemeClr>
                </a:solidFill>
                <a:latin typeface="Arial" pitchFamily="34" charset="0"/>
                <a:cs typeface="Arial" pitchFamily="34" charset="0"/>
              </a:rPr>
              <a:t>bejpiaozaura</a:t>
            </a:r>
            <a:r>
              <a:rPr lang="pl-PL" sz="1200" dirty="0" smtClean="0">
                <a:solidFill>
                  <a:schemeClr val="bg2">
                    <a:lumMod val="40000"/>
                    <a:lumOff val="60000"/>
                  </a:schemeClr>
                </a:solidFill>
                <a:latin typeface="Arial" pitchFamily="34" charset="0"/>
                <a:cs typeface="Arial" pitchFamily="34" charset="0"/>
              </a:rPr>
              <a:t>.</a:t>
            </a:r>
          </a:p>
          <a:p>
            <a:endParaRPr lang="pl-PL" dirty="0"/>
          </a:p>
        </p:txBody>
      </p:sp>
      <p:pic>
        <p:nvPicPr>
          <p:cNvPr id="2050" name="Picture 2" descr="http://www.azhdarcho.com/Art/Paleoart/beipiaosaurusscalesmall.png"/>
          <p:cNvPicPr>
            <a:picLocks noChangeAspect="1" noChangeArrowheads="1"/>
          </p:cNvPicPr>
          <p:nvPr/>
        </p:nvPicPr>
        <p:blipFill>
          <a:blip r:embed="rId2"/>
          <a:srcRect/>
          <a:stretch>
            <a:fillRect/>
          </a:stretch>
        </p:blipFill>
        <p:spPr bwMode="auto">
          <a:xfrm>
            <a:off x="5214942" y="4857760"/>
            <a:ext cx="2857500" cy="1838325"/>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Występowanie</a:t>
            </a:r>
            <a:endParaRPr lang="pl-PL" dirty="0"/>
          </a:p>
        </p:txBody>
      </p:sp>
      <p:sp>
        <p:nvSpPr>
          <p:cNvPr id="3" name="Symbol zastępczy zawartości 2"/>
          <p:cNvSpPr>
            <a:spLocks noGrp="1"/>
          </p:cNvSpPr>
          <p:nvPr>
            <p:ph idx="1"/>
          </p:nvPr>
        </p:nvSpPr>
        <p:spPr/>
        <p:txBody>
          <a:bodyPr>
            <a:normAutofit fontScale="92500" lnSpcReduction="10000"/>
          </a:bodyPr>
          <a:lstStyle/>
          <a:p>
            <a:r>
              <a:rPr lang="pl-PL" dirty="0" smtClean="0">
                <a:solidFill>
                  <a:schemeClr val="bg2">
                    <a:lumMod val="40000"/>
                    <a:lumOff val="60000"/>
                  </a:schemeClr>
                </a:solidFill>
              </a:rPr>
              <a:t>Według znalezisk możemy stwierdzić, że dinozaury żyły na terenie wszystkich siedmiu kontynentach - znaleziono ich ślady nawet na Antarktydzie. </a:t>
            </a:r>
            <a:br>
              <a:rPr lang="pl-PL" dirty="0" smtClean="0">
                <a:solidFill>
                  <a:schemeClr val="bg2">
                    <a:lumMod val="40000"/>
                    <a:lumOff val="60000"/>
                  </a:schemeClr>
                </a:solidFill>
              </a:rPr>
            </a:br>
            <a:r>
              <a:rPr lang="pl-PL" dirty="0" smtClean="0">
                <a:solidFill>
                  <a:schemeClr val="bg2">
                    <a:lumMod val="40000"/>
                    <a:lumOff val="60000"/>
                  </a:schemeClr>
                </a:solidFill>
              </a:rPr>
              <a:t>Fakt ten, w połączeniu z ogromnym zróżnicowaniem gatunków dinozaurów, ich około 150-milionową egzystencją na Ziemi i tajemniczą śmiercią, czyni z nich najbardziej tajemnicze i fascynujące stworzenia, jakie kiedykolwiek żyły na naszej planecie. </a:t>
            </a:r>
          </a:p>
          <a:p>
            <a:endParaRPr lang="pl-P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Powstanie</a:t>
            </a:r>
            <a:endParaRPr lang="pl-PL" dirty="0"/>
          </a:p>
        </p:txBody>
      </p:sp>
      <p:sp>
        <p:nvSpPr>
          <p:cNvPr id="3" name="Symbol zastępczy zawartości 2"/>
          <p:cNvSpPr>
            <a:spLocks noGrp="1"/>
          </p:cNvSpPr>
          <p:nvPr>
            <p:ph idx="1"/>
          </p:nvPr>
        </p:nvSpPr>
        <p:spPr/>
        <p:txBody>
          <a:bodyPr/>
          <a:lstStyle/>
          <a:p>
            <a:r>
              <a:rPr lang="pl-PL" dirty="0" smtClean="0">
                <a:solidFill>
                  <a:schemeClr val="bg2">
                    <a:lumMod val="40000"/>
                    <a:lumOff val="60000"/>
                  </a:schemeClr>
                </a:solidFill>
                <a:latin typeface="Arial" pitchFamily="34" charset="0"/>
                <a:cs typeface="Arial" pitchFamily="34" charset="0"/>
              </a:rPr>
              <a:t>Trudno jednoznacznie stwierdzić, kiedy dokładnie pojawiły się pierwsze dinozaury. Najstarsze znaleziska pochodzą sprzed 200-220 milionów lat. Dinozaury wymarły ponad 60 milionów lat temu a przyczyna ich śmierci nie jest znana, choć powstało na ten temat bardzo wiele hipotez (włącznie z mówiącą o porwaniu dinozaurów przez kosmitów ).</a:t>
            </a:r>
            <a:endParaRPr lang="pl-PL" dirty="0">
              <a:solidFill>
                <a:schemeClr val="bg2">
                  <a:lumMod val="40000"/>
                  <a:lumOff val="60000"/>
                </a:schemeClr>
              </a:solidFill>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400" b="1" dirty="0" smtClean="0"/>
              <a:t>Jak wyginęły dinozaury</a:t>
            </a:r>
            <a:endParaRPr lang="pl-PL" sz="4400" dirty="0"/>
          </a:p>
        </p:txBody>
      </p:sp>
      <p:sp>
        <p:nvSpPr>
          <p:cNvPr id="3" name="Symbol zastępczy zawartości 2"/>
          <p:cNvSpPr>
            <a:spLocks noGrp="1"/>
          </p:cNvSpPr>
          <p:nvPr>
            <p:ph idx="1"/>
          </p:nvPr>
        </p:nvSpPr>
        <p:spPr/>
        <p:txBody>
          <a:bodyPr>
            <a:normAutofit/>
          </a:bodyPr>
          <a:lstStyle/>
          <a:p>
            <a:r>
              <a:rPr lang="pl-PL" sz="2400" dirty="0" smtClean="0">
                <a:solidFill>
                  <a:schemeClr val="bg2">
                    <a:lumMod val="40000"/>
                    <a:lumOff val="60000"/>
                  </a:schemeClr>
                </a:solidFill>
                <a:latin typeface="Arial" pitchFamily="34" charset="0"/>
                <a:cs typeface="Arial" pitchFamily="34" charset="0"/>
              </a:rPr>
              <a:t>Wyjaśnienie powodów wyginięcia dinozaurów stwarza wiele problemów. Do dzisiaj właściwie nie wiadomo, co takiego się stało, że wymarły te wielkie gady lądowe. Pytanie jest tym bardziej zasadne, że nie pozostawiły po sobie żadnych potomków, podobnie jak pterozaury i gady morskie. Zasadnicza jednak różnica między tymi trzema grupami jest taka, że tylko dinozaury były tak zróżnicowane. Czy to możliwe, aby tak dobrze zapowiadający się szczep gadów poniósł całkowitą katastrofę po osiągnięciu sukcesu nie mającego równych w historii życia na Ziemi? </a:t>
            </a:r>
            <a:br>
              <a:rPr lang="pl-PL" sz="2400" dirty="0" smtClean="0">
                <a:solidFill>
                  <a:schemeClr val="bg2">
                    <a:lumMod val="40000"/>
                    <a:lumOff val="60000"/>
                  </a:schemeClr>
                </a:solidFill>
                <a:latin typeface="Arial" pitchFamily="34" charset="0"/>
                <a:cs typeface="Arial" pitchFamily="34" charset="0"/>
              </a:rPr>
            </a:br>
            <a:r>
              <a:rPr lang="pl-PL" sz="2400" dirty="0" smtClean="0">
                <a:solidFill>
                  <a:schemeClr val="bg2">
                    <a:lumMod val="40000"/>
                    <a:lumOff val="60000"/>
                  </a:schemeClr>
                </a:solidFill>
                <a:latin typeface="Arial" pitchFamily="34" charset="0"/>
                <a:cs typeface="Arial" pitchFamily="34" charset="0"/>
              </a:rPr>
              <a:t>Stało się to około 66 milionów lat temu.</a:t>
            </a:r>
            <a:endParaRPr lang="pl-PL" sz="2400" dirty="0">
              <a:solidFill>
                <a:schemeClr val="bg2">
                  <a:lumMod val="40000"/>
                  <a:lumOff val="60000"/>
                </a:schemeClr>
              </a:solidFill>
              <a:latin typeface="Arial" pitchFamily="34" charset="0"/>
              <a:cs typeface="Arial" pitchFamily="34" charset="0"/>
            </a:endParaRPr>
          </a:p>
        </p:txBody>
      </p:sp>
      <p:pic>
        <p:nvPicPr>
          <p:cNvPr id="21506" name="Picture 2" descr="http://dinozaury.ovh.org/download/gallery/min/repro_chasmosaur_oct00.jpg"/>
          <p:cNvPicPr>
            <a:picLocks noChangeAspect="1" noChangeArrowheads="1"/>
          </p:cNvPicPr>
          <p:nvPr/>
        </p:nvPicPr>
        <p:blipFill>
          <a:blip r:embed="rId2"/>
          <a:srcRect/>
          <a:stretch>
            <a:fillRect/>
          </a:stretch>
        </p:blipFill>
        <p:spPr bwMode="auto">
          <a:xfrm>
            <a:off x="6572264" y="5357826"/>
            <a:ext cx="1714512" cy="1251595"/>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Potencjał biologiczny</a:t>
            </a:r>
            <a:endParaRPr lang="pl-PL" dirty="0"/>
          </a:p>
        </p:txBody>
      </p:sp>
      <p:sp>
        <p:nvSpPr>
          <p:cNvPr id="3" name="Symbol zastępczy zawartości 2"/>
          <p:cNvSpPr>
            <a:spLocks noGrp="1"/>
          </p:cNvSpPr>
          <p:nvPr>
            <p:ph idx="1"/>
          </p:nvPr>
        </p:nvSpPr>
        <p:spPr/>
        <p:txBody>
          <a:bodyPr>
            <a:normAutofit fontScale="85000" lnSpcReduction="20000"/>
          </a:bodyPr>
          <a:lstStyle/>
          <a:p>
            <a:r>
              <a:rPr lang="pl-PL" sz="3100" dirty="0" smtClean="0">
                <a:solidFill>
                  <a:schemeClr val="bg2">
                    <a:lumMod val="40000"/>
                    <a:lumOff val="60000"/>
                  </a:schemeClr>
                </a:solidFill>
                <a:latin typeface="Arial" pitchFamily="34" charset="0"/>
                <a:cs typeface="Arial" pitchFamily="34" charset="0"/>
              </a:rPr>
              <a:t>Paleontolodzy do dzisiaj szukają sprawców tej wielkiej tragedii dinozaurów. Mają nawet listę kilku podejrzanych, ale udowodnienie im winy może potrwać jeszcze wiele, </a:t>
            </a:r>
            <a:r>
              <a:rPr lang="pl-PL" sz="3100" dirty="0" err="1" smtClean="0">
                <a:solidFill>
                  <a:schemeClr val="bg2">
                    <a:lumMod val="40000"/>
                    <a:lumOff val="60000"/>
                  </a:schemeClr>
                </a:solidFill>
                <a:latin typeface="Arial" pitchFamily="34" charset="0"/>
                <a:cs typeface="Arial" pitchFamily="34" charset="0"/>
              </a:rPr>
              <a:t>wiele</a:t>
            </a:r>
            <a:r>
              <a:rPr lang="pl-PL" sz="3100" dirty="0" smtClean="0">
                <a:solidFill>
                  <a:schemeClr val="bg2">
                    <a:lumMod val="40000"/>
                    <a:lumOff val="60000"/>
                  </a:schemeClr>
                </a:solidFill>
                <a:latin typeface="Arial" pitchFamily="34" charset="0"/>
                <a:cs typeface="Arial" pitchFamily="34" charset="0"/>
              </a:rPr>
              <a:t> lat. Na tej liście jedno z pierwszych miejsc zajmują... same dinozaury. Przypuszcza się bowiem, że tak szybki i intensywny proces różnicowania i rozwoju dinozaurów spowodował nie mniej szybkie wyczerpywanie się tzw. potencjału biologicznego. Efektem tego była degeneracja (osłabienie) gatunków, które nie mogły już przystosować się do nowych warunków życia, jakie powstały na Ziemi pod koniec ery mezozoicznej. </a:t>
            </a:r>
          </a:p>
          <a:p>
            <a:endParaRPr lang="pl-P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Wulkany</a:t>
            </a:r>
            <a:endParaRPr lang="pl-PL" dirty="0"/>
          </a:p>
        </p:txBody>
      </p:sp>
      <p:sp>
        <p:nvSpPr>
          <p:cNvPr id="3" name="Symbol zastępczy zawartości 2"/>
          <p:cNvSpPr>
            <a:spLocks noGrp="1"/>
          </p:cNvSpPr>
          <p:nvPr>
            <p:ph idx="1"/>
          </p:nvPr>
        </p:nvSpPr>
        <p:spPr/>
        <p:txBody>
          <a:bodyPr>
            <a:normAutofit/>
          </a:bodyPr>
          <a:lstStyle/>
          <a:p>
            <a:r>
              <a:rPr lang="pl-PL" sz="2200" dirty="0" smtClean="0">
                <a:solidFill>
                  <a:schemeClr val="bg2">
                    <a:lumMod val="40000"/>
                    <a:lumOff val="60000"/>
                  </a:schemeClr>
                </a:solidFill>
                <a:latin typeface="Arial" pitchFamily="34" charset="0"/>
                <a:cs typeface="Arial" pitchFamily="34" charset="0"/>
              </a:rPr>
              <a:t>Innym znaczącym podejrzanym jest wzmożona aktywność wulkanów w kończącym erę mezozoiczną okresie kredowym. W rezultacie ich wybuchów w atmosferze pojawił się kwas solny </a:t>
            </a:r>
            <a:r>
              <a:rPr lang="pl-PL" sz="2200" dirty="0" err="1" smtClean="0">
                <a:solidFill>
                  <a:schemeClr val="bg2">
                    <a:lumMod val="40000"/>
                    <a:lumOff val="60000"/>
                  </a:schemeClr>
                </a:solidFill>
                <a:latin typeface="Arial" pitchFamily="34" charset="0"/>
                <a:cs typeface="Arial" pitchFamily="34" charset="0"/>
              </a:rPr>
              <a:t>HCl</a:t>
            </a:r>
            <a:r>
              <a:rPr lang="pl-PL" sz="2200" dirty="0" smtClean="0">
                <a:solidFill>
                  <a:schemeClr val="bg2">
                    <a:lumMod val="40000"/>
                    <a:lumOff val="60000"/>
                  </a:schemeClr>
                </a:solidFill>
                <a:latin typeface="Arial" pitchFamily="34" charset="0"/>
                <a:cs typeface="Arial" pitchFamily="34" charset="0"/>
              </a:rPr>
              <a:t>, który podczas reakcji chemicznych zamienił się w chlor. Ten z kolei zniszczył warstwę ozonu, co doprowadziło do utworzenia się tzw. dziury ozonowej. Możliwe jednak, że oddziaływanie wybuchów miało inny charakter. </a:t>
            </a:r>
          </a:p>
          <a:p>
            <a:r>
              <a:rPr lang="pl-PL" sz="2200" dirty="0" smtClean="0">
                <a:solidFill>
                  <a:schemeClr val="bg2">
                    <a:lumMod val="40000"/>
                    <a:lumOff val="60000"/>
                  </a:schemeClr>
                </a:solidFill>
                <a:latin typeface="Arial" pitchFamily="34" charset="0"/>
                <a:cs typeface="Arial" pitchFamily="34" charset="0"/>
              </a:rPr>
              <a:t>Ich wybuchom towarzyszyło wydzielanie do atmosfery znacznych ilości dwutlenku węgla CO2. Spowodowało to powstanie "efektu cieplarnianego" oraz znaczny wzrost temperatury powietrza, z czym nie mogły sobie poradzić dinozaury nie mające sprawnych mechanizmów utrzymania stałej temperatury ciała.</a:t>
            </a:r>
            <a:endParaRPr lang="pl-PL" sz="2200" dirty="0">
              <a:solidFill>
                <a:schemeClr val="bg2">
                  <a:lumMod val="40000"/>
                  <a:lumOff val="60000"/>
                </a:schemeClr>
              </a:solidFill>
              <a:latin typeface="Arial" pitchFamily="34" charset="0"/>
              <a:cs typeface="Arial" pitchFamily="34" charset="0"/>
            </a:endParaRPr>
          </a:p>
        </p:txBody>
      </p:sp>
      <p:pic>
        <p:nvPicPr>
          <p:cNvPr id="19458" name="Picture 2" descr="http://panoramix.ift.uni.wroc.pl/~ilona/obrazki/wulkany_09.jpg"/>
          <p:cNvPicPr>
            <a:picLocks noChangeAspect="1" noChangeArrowheads="1"/>
          </p:cNvPicPr>
          <p:nvPr/>
        </p:nvPicPr>
        <p:blipFill>
          <a:blip r:embed="rId2"/>
          <a:srcRect/>
          <a:stretch>
            <a:fillRect/>
          </a:stretch>
        </p:blipFill>
        <p:spPr bwMode="auto">
          <a:xfrm>
            <a:off x="4286248" y="214290"/>
            <a:ext cx="1500198" cy="1193842"/>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dlewnia metali">
  <a:themeElements>
    <a:clrScheme name="Odlewnia metali">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dlewnia metali">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dlewnia metali">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58</TotalTime>
  <Words>635</Words>
  <Application>Microsoft Office PowerPoint</Application>
  <PresentationFormat>Pokaz na ekranie (4:3)</PresentationFormat>
  <Paragraphs>42</Paragraphs>
  <Slides>11</Slides>
  <Notes>0</Notes>
  <HiddenSlides>0</HiddenSlides>
  <MMClips>0</MMClips>
  <ScaleCrop>false</ScaleCrop>
  <HeadingPairs>
    <vt:vector size="4" baseType="variant">
      <vt:variant>
        <vt:lpstr>Motyw</vt:lpstr>
      </vt:variant>
      <vt:variant>
        <vt:i4>1</vt:i4>
      </vt:variant>
      <vt:variant>
        <vt:lpstr>Tytuły slajdów</vt:lpstr>
      </vt:variant>
      <vt:variant>
        <vt:i4>11</vt:i4>
      </vt:variant>
    </vt:vector>
  </HeadingPairs>
  <TitlesOfParts>
    <vt:vector size="12" baseType="lpstr">
      <vt:lpstr>Odlewnia metali</vt:lpstr>
      <vt:lpstr>Dinozaury</vt:lpstr>
      <vt:lpstr>Spis treści</vt:lpstr>
      <vt:lpstr>Czym były dinozaury</vt:lpstr>
      <vt:lpstr>Rozmiary</vt:lpstr>
      <vt:lpstr>Występowanie</vt:lpstr>
      <vt:lpstr>Powstanie</vt:lpstr>
      <vt:lpstr>Jak wyginęły dinozaury</vt:lpstr>
      <vt:lpstr>Potencjał biologiczny</vt:lpstr>
      <vt:lpstr>Wulkany</vt:lpstr>
      <vt:lpstr>Procesy geologiczne</vt:lpstr>
      <vt:lpstr>Zakończenie</vt:lpstr>
    </vt:vector>
  </TitlesOfParts>
  <Company>PG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Dinozaury</dc:title>
  <dc:creator>klasa2b</dc:creator>
  <cp:lastModifiedBy>klasa2b</cp:lastModifiedBy>
  <cp:revision>6</cp:revision>
  <dcterms:created xsi:type="dcterms:W3CDTF">2009-11-04T12:34:25Z</dcterms:created>
  <dcterms:modified xsi:type="dcterms:W3CDTF">2009-11-04T13:34:32Z</dcterms:modified>
</cp:coreProperties>
</file>